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9" r:id="rId14"/>
    <p:sldId id="270" r:id="rId15"/>
    <p:sldId id="271" r:id="rId16"/>
  </p:sldIdLst>
  <p:sldSz cx="18288000" cy="10287000"/>
  <p:notesSz cx="7104063" cy="10234613"/>
  <p:embeddedFontLst>
    <p:embeddedFont>
      <p:font typeface="Calibri" panose="020F0502020204030204" pitchFamily="34" charset="0"/>
      <p:regular r:id="rId17"/>
      <p:bold r:id="rId18"/>
      <p:italic r:id="rId19"/>
      <p:boldItalic r:id="rId20"/>
    </p:embeddedFont>
    <p:embeddedFont>
      <p:font typeface="Nunito Sans Bold" panose="020B0604020202020204" charset="0"/>
      <p:regular r:id="rId21"/>
    </p:embeddedFont>
    <p:embeddedFont>
      <p:font typeface="Nunito" panose="020B0604020202020204" charset="0"/>
      <p:regular r:id="rId22"/>
    </p:embeddedFont>
    <p:embeddedFont>
      <p:font typeface="Norwester" panose="020B0604020202020204" charset="0"/>
      <p:regular r:id="rId23"/>
    </p:embeddedFont>
    <p:embeddedFont>
      <p:font typeface="League Spartan" panose="020B0604020202020204" charset="0"/>
      <p:regular r:id="rId24"/>
    </p:embeddedFont>
    <p:embeddedFont>
      <p:font typeface="Gidole"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8" d="100"/>
          <a:sy n="28" d="100"/>
        </p:scale>
        <p:origin x="9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youtu.be/STGbvU7Hpi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2085"/>
        </a:solidFill>
        <a:effectLst/>
      </p:bgPr>
    </p:bg>
    <p:spTree>
      <p:nvGrpSpPr>
        <p:cNvPr id="1" name=""/>
        <p:cNvGrpSpPr/>
        <p:nvPr/>
      </p:nvGrpSpPr>
      <p:grpSpPr>
        <a:xfrm>
          <a:off x="0" y="0"/>
          <a:ext cx="0" cy="0"/>
          <a:chOff x="0" y="0"/>
          <a:chExt cx="0" cy="0"/>
        </a:xfrm>
      </p:grpSpPr>
      <p:grpSp>
        <p:nvGrpSpPr>
          <p:cNvPr id="2" name="Group 2"/>
          <p:cNvGrpSpPr/>
          <p:nvPr/>
        </p:nvGrpSpPr>
        <p:grpSpPr>
          <a:xfrm>
            <a:off x="3541506" y="2186722"/>
            <a:ext cx="11204988" cy="5913556"/>
            <a:chOff x="0" y="0"/>
            <a:chExt cx="14939984" cy="7884742"/>
          </a:xfrm>
        </p:grpSpPr>
        <p:sp>
          <p:nvSpPr>
            <p:cNvPr id="3" name="TextBox 3"/>
            <p:cNvSpPr txBox="1"/>
            <p:nvPr/>
          </p:nvSpPr>
          <p:spPr>
            <a:xfrm>
              <a:off x="0" y="1359037"/>
              <a:ext cx="14939984" cy="5572125"/>
            </a:xfrm>
            <a:prstGeom prst="rect">
              <a:avLst/>
            </a:prstGeom>
          </p:spPr>
          <p:txBody>
            <a:bodyPr lIns="0" tIns="0" rIns="0" bIns="0" rtlCol="0" anchor="t">
              <a:spAutoFit/>
            </a:bodyPr>
            <a:lstStyle/>
            <a:p>
              <a:pPr algn="ctr">
                <a:lnSpc>
                  <a:spcPts val="10968"/>
                </a:lnSpc>
              </a:pPr>
              <a:r>
                <a:rPr lang="en-US" sz="9140">
                  <a:solidFill>
                    <a:srgbClr val="FFF4FB"/>
                  </a:solidFill>
                  <a:latin typeface="Norwester"/>
                </a:rPr>
                <a:t>HPMA LONDON ACADEMY</a:t>
              </a:r>
            </a:p>
            <a:p>
              <a:pPr algn="ctr">
                <a:lnSpc>
                  <a:spcPts val="10968"/>
                </a:lnSpc>
              </a:pPr>
              <a:r>
                <a:rPr lang="en-US" sz="9140">
                  <a:solidFill>
                    <a:srgbClr val="FFF4FB"/>
                  </a:solidFill>
                  <a:latin typeface="Norwester"/>
                </a:rPr>
                <a:t>ANNUAL REVIEW</a:t>
              </a:r>
            </a:p>
          </p:txBody>
        </p:sp>
        <p:sp>
          <p:nvSpPr>
            <p:cNvPr id="4" name="TextBox 4"/>
            <p:cNvSpPr txBox="1"/>
            <p:nvPr/>
          </p:nvSpPr>
          <p:spPr>
            <a:xfrm>
              <a:off x="1760030" y="-19050"/>
              <a:ext cx="11419924" cy="608409"/>
            </a:xfrm>
            <a:prstGeom prst="rect">
              <a:avLst/>
            </a:prstGeom>
          </p:spPr>
          <p:txBody>
            <a:bodyPr lIns="0" tIns="0" rIns="0" bIns="0" rtlCol="0" anchor="t">
              <a:spAutoFit/>
            </a:bodyPr>
            <a:lstStyle/>
            <a:p>
              <a:pPr algn="ctr">
                <a:lnSpc>
                  <a:spcPts val="3543"/>
                </a:lnSpc>
              </a:pPr>
              <a:endParaRPr/>
            </a:p>
          </p:txBody>
        </p:sp>
        <p:sp>
          <p:nvSpPr>
            <p:cNvPr id="5" name="TextBox 5"/>
            <p:cNvSpPr txBox="1"/>
            <p:nvPr/>
          </p:nvSpPr>
          <p:spPr>
            <a:xfrm>
              <a:off x="1760030" y="7313242"/>
              <a:ext cx="11419924" cy="571500"/>
            </a:xfrm>
            <a:prstGeom prst="rect">
              <a:avLst/>
            </a:prstGeom>
          </p:spPr>
          <p:txBody>
            <a:bodyPr lIns="0" tIns="0" rIns="0" bIns="0" rtlCol="0" anchor="t">
              <a:spAutoFit/>
            </a:bodyPr>
            <a:lstStyle/>
            <a:p>
              <a:pPr algn="ctr">
                <a:lnSpc>
                  <a:spcPts val="3375"/>
                </a:lnSpc>
              </a:pPr>
              <a:r>
                <a:rPr lang="en-US" sz="2812" spc="562">
                  <a:solidFill>
                    <a:srgbClr val="FFF4FB"/>
                  </a:solidFill>
                  <a:latin typeface="Nunito Sans Bold"/>
                </a:rPr>
                <a:t>2019-2020</a:t>
              </a:r>
            </a:p>
          </p:txBody>
        </p:sp>
      </p:grpSp>
      <p:pic>
        <p:nvPicPr>
          <p:cNvPr id="6" name="Picture 6"/>
          <p:cNvPicPr>
            <a:picLocks noChangeAspect="1"/>
          </p:cNvPicPr>
          <p:nvPr/>
        </p:nvPicPr>
        <p:blipFill>
          <a:blip r:embed="rId2"/>
          <a:srcRect/>
          <a:stretch>
            <a:fillRect/>
          </a:stretch>
        </p:blipFill>
        <p:spPr>
          <a:xfrm>
            <a:off x="0" y="0"/>
            <a:ext cx="4878797" cy="32802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grpSp>
        <p:nvGrpSpPr>
          <p:cNvPr id="2" name="Group 2"/>
          <p:cNvGrpSpPr/>
          <p:nvPr/>
        </p:nvGrpSpPr>
        <p:grpSpPr>
          <a:xfrm>
            <a:off x="-144364" y="-337448"/>
            <a:ext cx="8364092" cy="10961895"/>
            <a:chOff x="0" y="0"/>
            <a:chExt cx="11152122" cy="1461586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1152122" cy="7307930"/>
            </a:xfrm>
            <a:prstGeom prst="rect">
              <a:avLst/>
            </a:prstGeom>
          </p:spPr>
        </p:pic>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7307930"/>
              <a:ext cx="11152122" cy="7307930"/>
            </a:xfrm>
            <a:prstGeom prst="rect">
              <a:avLst/>
            </a:prstGeom>
          </p:spPr>
        </p:pic>
      </p:grpSp>
      <p:sp>
        <p:nvSpPr>
          <p:cNvPr id="5" name="TextBox 5"/>
          <p:cNvSpPr txBox="1"/>
          <p:nvPr/>
        </p:nvSpPr>
        <p:spPr>
          <a:xfrm>
            <a:off x="9144000" y="2052641"/>
            <a:ext cx="7052646" cy="706219"/>
          </a:xfrm>
          <a:prstGeom prst="rect">
            <a:avLst/>
          </a:prstGeom>
        </p:spPr>
        <p:txBody>
          <a:bodyPr lIns="0" tIns="0" rIns="0" bIns="0" rtlCol="0" anchor="t">
            <a:spAutoFit/>
          </a:bodyPr>
          <a:lstStyle/>
          <a:p>
            <a:pPr algn="l">
              <a:lnSpc>
                <a:spcPts val="5880"/>
              </a:lnSpc>
            </a:pPr>
            <a:r>
              <a:rPr lang="en-US" sz="4200" spc="210">
                <a:solidFill>
                  <a:srgbClr val="FFF4FB"/>
                </a:solidFill>
                <a:latin typeface="Norwester"/>
              </a:rPr>
              <a:t>LOOKING FORWARD: 2020-21</a:t>
            </a:r>
          </a:p>
        </p:txBody>
      </p:sp>
      <p:sp>
        <p:nvSpPr>
          <p:cNvPr id="6" name="AutoShape 6"/>
          <p:cNvSpPr/>
          <p:nvPr/>
        </p:nvSpPr>
        <p:spPr>
          <a:xfrm>
            <a:off x="9144000" y="2851554"/>
            <a:ext cx="1473817" cy="151308"/>
          </a:xfrm>
          <a:prstGeom prst="rect">
            <a:avLst/>
          </a:prstGeom>
          <a:solidFill>
            <a:srgbClr val="FF3392"/>
          </a:solidFill>
        </p:spPr>
      </p:sp>
      <p:grpSp>
        <p:nvGrpSpPr>
          <p:cNvPr id="7" name="Group 7"/>
          <p:cNvGrpSpPr/>
          <p:nvPr/>
        </p:nvGrpSpPr>
        <p:grpSpPr>
          <a:xfrm>
            <a:off x="9144000" y="3095556"/>
            <a:ext cx="7239000" cy="4922029"/>
            <a:chOff x="0" y="-57149"/>
            <a:chExt cx="9403527" cy="4542127"/>
          </a:xfrm>
        </p:grpSpPr>
        <p:sp>
          <p:nvSpPr>
            <p:cNvPr id="8" name="TextBox 8"/>
            <p:cNvSpPr txBox="1"/>
            <p:nvPr/>
          </p:nvSpPr>
          <p:spPr>
            <a:xfrm>
              <a:off x="0" y="-57149"/>
              <a:ext cx="9403527" cy="1662252"/>
            </a:xfrm>
            <a:prstGeom prst="rect">
              <a:avLst/>
            </a:prstGeom>
          </p:spPr>
          <p:txBody>
            <a:bodyPr lIns="0" tIns="0" rIns="0" bIns="0" rtlCol="0" anchor="t">
              <a:spAutoFit/>
            </a:bodyPr>
            <a:lstStyle/>
            <a:p>
              <a:pPr algn="l">
                <a:lnSpc>
                  <a:spcPts val="3937"/>
                </a:lnSpc>
              </a:pPr>
              <a:r>
                <a:rPr lang="en-US" sz="2812" spc="140" dirty="0" smtClean="0">
                  <a:solidFill>
                    <a:srgbClr val="FFF4FB"/>
                  </a:solidFill>
                  <a:latin typeface="Nunito Sans Bold"/>
                </a:rPr>
                <a:t>DELIVERING EQUALITY, DIVERSITY AND INCLUSION FOR THE WORKFORCE PROFESSION</a:t>
              </a:r>
              <a:endParaRPr lang="en-US" sz="2812" spc="140" dirty="0">
                <a:solidFill>
                  <a:srgbClr val="FFF4FB"/>
                </a:solidFill>
                <a:latin typeface="Nunito Sans Bold"/>
              </a:endParaRPr>
            </a:p>
          </p:txBody>
        </p:sp>
        <p:sp>
          <p:nvSpPr>
            <p:cNvPr id="9" name="TextBox 9"/>
            <p:cNvSpPr txBox="1"/>
            <p:nvPr/>
          </p:nvSpPr>
          <p:spPr>
            <a:xfrm>
              <a:off x="0" y="1931273"/>
              <a:ext cx="7689516" cy="2553705"/>
            </a:xfrm>
            <a:prstGeom prst="rect">
              <a:avLst/>
            </a:prstGeom>
          </p:spPr>
          <p:txBody>
            <a:bodyPr lIns="0" tIns="0" rIns="0" bIns="0" rtlCol="0" anchor="t">
              <a:spAutoFit/>
            </a:bodyPr>
            <a:lstStyle/>
            <a:p>
              <a:pPr algn="l">
                <a:lnSpc>
                  <a:spcPts val="3051"/>
                </a:lnSpc>
              </a:pPr>
              <a:r>
                <a:rPr lang="en-US" sz="2200" dirty="0" smtClean="0">
                  <a:solidFill>
                    <a:srgbClr val="FFF4FB"/>
                  </a:solidFill>
                  <a:latin typeface="Nunito"/>
                </a:rPr>
                <a:t>The HPMA London Academy will be working in partnership with workforce leaders across our member </a:t>
              </a:r>
              <a:r>
                <a:rPr lang="en-US" sz="2200" dirty="0" err="1" smtClean="0">
                  <a:solidFill>
                    <a:srgbClr val="FFF4FB"/>
                  </a:solidFill>
                  <a:latin typeface="Nunito"/>
                </a:rPr>
                <a:t>organisations</a:t>
              </a:r>
              <a:r>
                <a:rPr lang="en-US" sz="2200" dirty="0" smtClean="0">
                  <a:solidFill>
                    <a:srgbClr val="FFF4FB"/>
                  </a:solidFill>
                  <a:latin typeface="Nunito"/>
                </a:rPr>
                <a:t> to lead a </a:t>
              </a:r>
              <a:r>
                <a:rPr lang="en-US" sz="2200" dirty="0" err="1" smtClean="0">
                  <a:solidFill>
                    <a:srgbClr val="FFF4FB"/>
                  </a:solidFill>
                  <a:latin typeface="Nunito"/>
                </a:rPr>
                <a:t>programme</a:t>
              </a:r>
              <a:r>
                <a:rPr lang="en-US" sz="2200" dirty="0" smtClean="0">
                  <a:solidFill>
                    <a:srgbClr val="FFF4FB"/>
                  </a:solidFill>
                  <a:latin typeface="Nunito"/>
                </a:rPr>
                <a:t> of work with the aim of improving BAME representation in senior workforce leadership roles. Many of our members will be invited to participate in this important work</a:t>
              </a:r>
              <a:endParaRPr lang="en-US" sz="2200" dirty="0">
                <a:solidFill>
                  <a:srgbClr val="FFF4FB"/>
                </a:solidFill>
                <a:latin typeface="Nunito"/>
              </a:endParaRPr>
            </a:p>
          </p:txBody>
        </p:sp>
        <p:sp>
          <p:nvSpPr>
            <p:cNvPr id="10" name="AutoShape 10"/>
            <p:cNvSpPr/>
            <p:nvPr/>
          </p:nvSpPr>
          <p:spPr>
            <a:xfrm>
              <a:off x="0" y="1632100"/>
              <a:ext cx="1965089" cy="201744"/>
            </a:xfrm>
            <a:prstGeom prst="rect">
              <a:avLst/>
            </a:prstGeom>
            <a:solidFill>
              <a:srgbClr val="FF3392"/>
            </a:solidFill>
          </p:spPr>
        </p:sp>
      </p:grpSp>
      <p:grpSp>
        <p:nvGrpSpPr>
          <p:cNvPr id="11" name="Group 11"/>
          <p:cNvGrpSpPr>
            <a:grpSpLocks noChangeAspect="1"/>
          </p:cNvGrpSpPr>
          <p:nvPr/>
        </p:nvGrpSpPr>
        <p:grpSpPr>
          <a:xfrm>
            <a:off x="-1019525" y="8979497"/>
            <a:ext cx="10473125" cy="8871353"/>
            <a:chOff x="0" y="0"/>
            <a:chExt cx="2374900" cy="2011680"/>
          </a:xfrm>
        </p:grpSpPr>
        <p:sp>
          <p:nvSpPr>
            <p:cNvPr id="12" name="Freeform 12"/>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13" name="Group 13"/>
          <p:cNvGrpSpPr>
            <a:grpSpLocks noChangeAspect="1"/>
          </p:cNvGrpSpPr>
          <p:nvPr/>
        </p:nvGrpSpPr>
        <p:grpSpPr>
          <a:xfrm>
            <a:off x="7205275" y="8979497"/>
            <a:ext cx="11479985" cy="9724223"/>
            <a:chOff x="0" y="0"/>
            <a:chExt cx="2374900" cy="2011680"/>
          </a:xfrm>
        </p:grpSpPr>
        <p:sp>
          <p:nvSpPr>
            <p:cNvPr id="14" name="Freeform 14"/>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15" name="Group 15"/>
          <p:cNvGrpSpPr>
            <a:grpSpLocks noChangeAspect="1"/>
          </p:cNvGrpSpPr>
          <p:nvPr/>
        </p:nvGrpSpPr>
        <p:grpSpPr>
          <a:xfrm>
            <a:off x="-871476" y="-7411777"/>
            <a:ext cx="10473125" cy="8871353"/>
            <a:chOff x="0" y="0"/>
            <a:chExt cx="2374900" cy="2011680"/>
          </a:xfrm>
        </p:grpSpPr>
        <p:sp>
          <p:nvSpPr>
            <p:cNvPr id="16" name="Freeform 16"/>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17" name="Group 17"/>
          <p:cNvGrpSpPr>
            <a:grpSpLocks noChangeAspect="1"/>
          </p:cNvGrpSpPr>
          <p:nvPr/>
        </p:nvGrpSpPr>
        <p:grpSpPr>
          <a:xfrm>
            <a:off x="7429524" y="-8531347"/>
            <a:ext cx="11479985" cy="9724223"/>
            <a:chOff x="0" y="0"/>
            <a:chExt cx="2374900" cy="2011680"/>
          </a:xfrm>
        </p:grpSpPr>
        <p:sp>
          <p:nvSpPr>
            <p:cNvPr id="18" name="Freeform 18"/>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1757" y="0"/>
            <a:ext cx="14325599" cy="1748556"/>
          </a:xfrm>
          <a:prstGeom prst="rect">
            <a:avLst/>
          </a:prstGeom>
        </p:spPr>
        <p:txBody>
          <a:bodyPr wrap="square" lIns="0" tIns="0" rIns="0" bIns="0" rtlCol="0" anchor="t">
            <a:spAutoFit/>
          </a:bodyPr>
          <a:lstStyle/>
          <a:p>
            <a:pPr algn="ctr">
              <a:lnSpc>
                <a:spcPts val="7284"/>
              </a:lnSpc>
            </a:pPr>
            <a:r>
              <a:rPr lang="en-US" sz="4300" dirty="0">
                <a:solidFill>
                  <a:srgbClr val="FF3392"/>
                </a:solidFill>
                <a:latin typeface="Norwester"/>
              </a:rPr>
              <a:t>LOOKING FORWARD: </a:t>
            </a:r>
            <a:r>
              <a:rPr lang="en-US" sz="4300" dirty="0" smtClean="0">
                <a:solidFill>
                  <a:srgbClr val="FF3392"/>
                </a:solidFill>
                <a:latin typeface="Norwester"/>
              </a:rPr>
              <a:t>2020-21- TOMORROW'S </a:t>
            </a:r>
            <a:r>
              <a:rPr lang="en-US" sz="4300" dirty="0">
                <a:solidFill>
                  <a:srgbClr val="FF3392"/>
                </a:solidFill>
                <a:latin typeface="Norwester"/>
              </a:rPr>
              <a:t>WORLD </a:t>
            </a:r>
            <a:r>
              <a:rPr lang="en-US" sz="4300" dirty="0" smtClean="0">
                <a:solidFill>
                  <a:srgbClr val="FF3392"/>
                </a:solidFill>
                <a:latin typeface="Norwester"/>
              </a:rPr>
              <a:t>TODAY: </a:t>
            </a:r>
          </a:p>
          <a:p>
            <a:pPr algn="ctr">
              <a:lnSpc>
                <a:spcPts val="7284"/>
              </a:lnSpc>
            </a:pPr>
            <a:r>
              <a:rPr lang="en-US" sz="4300" dirty="0" smtClean="0">
                <a:solidFill>
                  <a:srgbClr val="FF3392"/>
                </a:solidFill>
                <a:latin typeface="Norwester"/>
              </a:rPr>
              <a:t>Here is an overview of all our planned sessions </a:t>
            </a:r>
            <a:endParaRPr lang="en-US" sz="4300" dirty="0">
              <a:solidFill>
                <a:srgbClr val="FF3392"/>
              </a:solidFill>
              <a:latin typeface="Norwester"/>
            </a:endParaRPr>
          </a:p>
        </p:txBody>
      </p:sp>
      <p:grpSp>
        <p:nvGrpSpPr>
          <p:cNvPr id="3" name="Group 3"/>
          <p:cNvGrpSpPr>
            <a:grpSpLocks noChangeAspect="1"/>
          </p:cNvGrpSpPr>
          <p:nvPr/>
        </p:nvGrpSpPr>
        <p:grpSpPr>
          <a:xfrm rot="-5400000">
            <a:off x="16040789" y="449221"/>
            <a:ext cx="12119652" cy="10266058"/>
            <a:chOff x="0" y="0"/>
            <a:chExt cx="2374900" cy="2011680"/>
          </a:xfrm>
        </p:grpSpPr>
        <p:sp>
          <p:nvSpPr>
            <p:cNvPr id="4" name="Freeform 4"/>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5" name="Group 5"/>
          <p:cNvGrpSpPr>
            <a:grpSpLocks noChangeAspect="1"/>
          </p:cNvGrpSpPr>
          <p:nvPr/>
        </p:nvGrpSpPr>
        <p:grpSpPr>
          <a:xfrm rot="-5400000">
            <a:off x="-9872441" y="-428279"/>
            <a:ext cx="12119652" cy="10266058"/>
            <a:chOff x="0" y="0"/>
            <a:chExt cx="2374900" cy="2011680"/>
          </a:xfrm>
        </p:grpSpPr>
        <p:sp>
          <p:nvSpPr>
            <p:cNvPr id="6" name="Freeform 6"/>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343400" y="1748556"/>
            <a:ext cx="8942534" cy="82041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33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14617440" y="6910553"/>
            <a:ext cx="5251625" cy="5380763"/>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1590561" y="-2237225"/>
            <a:ext cx="4479364" cy="4589512"/>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13200751" y="9083298"/>
            <a:ext cx="3344729" cy="3426977"/>
          </a:xfrm>
          <a:prstGeom prst="rect">
            <a:avLst/>
          </a:prstGeom>
        </p:spPr>
      </p:pic>
      <p:sp>
        <p:nvSpPr>
          <p:cNvPr id="6" name="TextBox 6"/>
          <p:cNvSpPr txBox="1"/>
          <p:nvPr/>
        </p:nvSpPr>
        <p:spPr>
          <a:xfrm>
            <a:off x="3984632" y="275265"/>
            <a:ext cx="10888483" cy="887313"/>
          </a:xfrm>
          <a:prstGeom prst="rect">
            <a:avLst/>
          </a:prstGeom>
        </p:spPr>
        <p:txBody>
          <a:bodyPr lIns="0" tIns="0" rIns="0" bIns="0" rtlCol="0" anchor="t">
            <a:spAutoFit/>
          </a:bodyPr>
          <a:lstStyle/>
          <a:p>
            <a:pPr algn="ctr">
              <a:lnSpc>
                <a:spcPts val="7284"/>
              </a:lnSpc>
            </a:pPr>
            <a:r>
              <a:rPr lang="en-US" sz="5203">
                <a:solidFill>
                  <a:srgbClr val="FFF4FB"/>
                </a:solidFill>
                <a:latin typeface="Norwester"/>
              </a:rPr>
              <a:t>LOOKING FORWARD: 2020-21</a:t>
            </a:r>
          </a:p>
        </p:txBody>
      </p:sp>
      <p:sp>
        <p:nvSpPr>
          <p:cNvPr id="7" name="TextBox 7"/>
          <p:cNvSpPr txBox="1"/>
          <p:nvPr/>
        </p:nvSpPr>
        <p:spPr>
          <a:xfrm>
            <a:off x="5085942" y="1105428"/>
            <a:ext cx="8116117" cy="983474"/>
          </a:xfrm>
          <a:prstGeom prst="rect">
            <a:avLst/>
          </a:prstGeom>
        </p:spPr>
        <p:txBody>
          <a:bodyPr lIns="0" tIns="0" rIns="0" bIns="0" rtlCol="0" anchor="t">
            <a:spAutoFit/>
          </a:bodyPr>
          <a:lstStyle/>
          <a:p>
            <a:pPr algn="ctr">
              <a:lnSpc>
                <a:spcPts val="3937"/>
              </a:lnSpc>
            </a:pPr>
            <a:r>
              <a:rPr lang="en-US" sz="2812" spc="140" dirty="0" smtClean="0">
                <a:solidFill>
                  <a:srgbClr val="FFF4FB"/>
                </a:solidFill>
                <a:latin typeface="Nunito Sans Bold"/>
              </a:rPr>
              <a:t>Developing Your Career with the HPMA London Academy</a:t>
            </a:r>
            <a:endParaRPr lang="en-US" sz="2812" spc="140" dirty="0">
              <a:solidFill>
                <a:srgbClr val="FFF4FB"/>
              </a:solidFill>
              <a:latin typeface="Nunito Sans Bold"/>
            </a:endParaRPr>
          </a:p>
        </p:txBody>
      </p:sp>
      <p:sp>
        <p:nvSpPr>
          <p:cNvPr id="8" name="TextBox 8"/>
          <p:cNvSpPr txBox="1"/>
          <p:nvPr/>
        </p:nvSpPr>
        <p:spPr>
          <a:xfrm>
            <a:off x="11887217" y="2297213"/>
            <a:ext cx="5331308" cy="9143529"/>
          </a:xfrm>
          <a:prstGeom prst="rect">
            <a:avLst/>
          </a:prstGeom>
        </p:spPr>
        <p:txBody>
          <a:bodyPr lIns="0" tIns="0" rIns="0" bIns="0" rtlCol="0" anchor="t">
            <a:spAutoFit/>
          </a:bodyPr>
          <a:lstStyle/>
          <a:p>
            <a:pPr algn="ctr">
              <a:lnSpc>
                <a:spcPts val="3051"/>
              </a:lnSpc>
            </a:pPr>
            <a:r>
              <a:rPr lang="en-US" sz="2800" dirty="0" smtClean="0">
                <a:solidFill>
                  <a:srgbClr val="FFF4FB"/>
                </a:solidFill>
                <a:latin typeface="Nunito"/>
              </a:rPr>
              <a:t>The HPMA London Academy has developed this career pyramid as a starting point in plotting career pathways and development opportunities for workforce professionals. </a:t>
            </a:r>
          </a:p>
          <a:p>
            <a:pPr algn="ctr">
              <a:lnSpc>
                <a:spcPts val="3051"/>
              </a:lnSpc>
            </a:pPr>
            <a:endParaRPr lang="en-US" sz="2800" dirty="0">
              <a:solidFill>
                <a:srgbClr val="FFF4FB"/>
              </a:solidFill>
              <a:latin typeface="Nunito"/>
            </a:endParaRPr>
          </a:p>
          <a:p>
            <a:pPr algn="ctr">
              <a:lnSpc>
                <a:spcPts val="3051"/>
              </a:lnSpc>
            </a:pPr>
            <a:r>
              <a:rPr lang="en-US" sz="2800" dirty="0" smtClean="0">
                <a:solidFill>
                  <a:srgbClr val="FFF4FB"/>
                </a:solidFill>
                <a:latin typeface="Nunito"/>
              </a:rPr>
              <a:t>We will be building on this to provide a clear development offer for members from the point of entry into the profession throughout the whole career pathway</a:t>
            </a:r>
            <a:endParaRPr lang="en-US" sz="2800" dirty="0">
              <a:solidFill>
                <a:srgbClr val="FFF4FB"/>
              </a:solidFill>
              <a:latin typeface="Nunito"/>
            </a:endParaRPr>
          </a:p>
          <a:p>
            <a:pPr algn="ctr">
              <a:lnSpc>
                <a:spcPts val="3051"/>
              </a:lnSpc>
            </a:pPr>
            <a:endParaRPr lang="en-US" sz="2179" dirty="0">
              <a:solidFill>
                <a:srgbClr val="FFF4FB"/>
              </a:solidFill>
              <a:latin typeface="Nunito"/>
            </a:endParaRPr>
          </a:p>
          <a:p>
            <a:pPr algn="ctr">
              <a:lnSpc>
                <a:spcPts val="3051"/>
              </a:lnSpc>
            </a:pPr>
            <a:endParaRPr lang="en-US" sz="2179" dirty="0">
              <a:solidFill>
                <a:srgbClr val="FFF4FB"/>
              </a:solidFill>
              <a:latin typeface="Nunito"/>
            </a:endParaRPr>
          </a:p>
          <a:p>
            <a:pPr algn="ctr">
              <a:lnSpc>
                <a:spcPts val="3051"/>
              </a:lnSpc>
            </a:pPr>
            <a:endParaRPr lang="en-US" sz="2179" dirty="0">
              <a:solidFill>
                <a:srgbClr val="FFF4FB"/>
              </a:solidFill>
              <a:latin typeface="Nunito"/>
            </a:endParaRPr>
          </a:p>
          <a:p>
            <a:pPr algn="ctr">
              <a:lnSpc>
                <a:spcPts val="3051"/>
              </a:lnSpc>
            </a:pPr>
            <a:endParaRPr lang="en-US" sz="2179" dirty="0">
              <a:solidFill>
                <a:srgbClr val="FFF4FB"/>
              </a:solidFill>
              <a:latin typeface="Nunito"/>
            </a:endParaRPr>
          </a:p>
          <a:p>
            <a:pPr algn="ctr">
              <a:lnSpc>
                <a:spcPts val="3051"/>
              </a:lnSpc>
            </a:pPr>
            <a:endParaRPr lang="en-US" sz="2179" dirty="0">
              <a:solidFill>
                <a:srgbClr val="FFF4FB"/>
              </a:solidFill>
              <a:latin typeface="Nunito"/>
            </a:endParaRPr>
          </a:p>
          <a:p>
            <a:pPr algn="ctr">
              <a:lnSpc>
                <a:spcPts val="3051"/>
              </a:lnSpc>
            </a:pPr>
            <a:endParaRPr lang="en-US" sz="2179" dirty="0">
              <a:solidFill>
                <a:srgbClr val="FFF4FB"/>
              </a:solidFill>
              <a:latin typeface="Nunito"/>
            </a:endParaRPr>
          </a:p>
          <a:p>
            <a:pPr algn="ctr">
              <a:lnSpc>
                <a:spcPts val="3051"/>
              </a:lnSpc>
            </a:pPr>
            <a:endParaRPr lang="en-US" sz="2179" dirty="0">
              <a:solidFill>
                <a:srgbClr val="FFF4FB"/>
              </a:solidFill>
              <a:latin typeface="Nunito"/>
            </a:endParaRPr>
          </a:p>
          <a:p>
            <a:pPr algn="ctr">
              <a:lnSpc>
                <a:spcPts val="3051"/>
              </a:lnSpc>
            </a:pPr>
            <a:endParaRPr lang="en-US" sz="2179" dirty="0">
              <a:solidFill>
                <a:srgbClr val="FFF4FB"/>
              </a:solidFill>
              <a:latin typeface="Nunito"/>
            </a:endParaRPr>
          </a:p>
          <a:p>
            <a:pPr algn="ctr">
              <a:lnSpc>
                <a:spcPts val="3051"/>
              </a:lnSpc>
            </a:pPr>
            <a:endParaRPr lang="en-US" sz="2179" dirty="0">
              <a:solidFill>
                <a:srgbClr val="FFF4FB"/>
              </a:solidFill>
              <a:latin typeface="Nunito"/>
            </a:endParaRPr>
          </a:p>
          <a:p>
            <a:pPr algn="ctr">
              <a:lnSpc>
                <a:spcPts val="3051"/>
              </a:lnSpc>
            </a:pPr>
            <a:endParaRPr lang="en-US" sz="2179" dirty="0">
              <a:solidFill>
                <a:srgbClr val="FFF4FB"/>
              </a:solidFill>
              <a:latin typeface="Nunito"/>
            </a:endParaRPr>
          </a:p>
        </p:txBody>
      </p:sp>
      <p:pic>
        <p:nvPicPr>
          <p:cNvPr id="9"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49121" y="2297213"/>
            <a:ext cx="10839450" cy="75876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3392"/>
        </a:solidFill>
        <a:effectLst/>
      </p:bgPr>
    </p:bg>
    <p:spTree>
      <p:nvGrpSpPr>
        <p:cNvPr id="1" name=""/>
        <p:cNvGrpSpPr/>
        <p:nvPr/>
      </p:nvGrpSpPr>
      <p:grpSpPr>
        <a:xfrm>
          <a:off x="0" y="0"/>
          <a:ext cx="0" cy="0"/>
          <a:chOff x="0" y="0"/>
          <a:chExt cx="0" cy="0"/>
        </a:xfrm>
      </p:grpSpPr>
      <p:grpSp>
        <p:nvGrpSpPr>
          <p:cNvPr id="2" name="Group 2"/>
          <p:cNvGrpSpPr/>
          <p:nvPr/>
        </p:nvGrpSpPr>
        <p:grpSpPr>
          <a:xfrm>
            <a:off x="1014845" y="723900"/>
            <a:ext cx="8724900" cy="7214277"/>
            <a:chOff x="0" y="-95250"/>
            <a:chExt cx="9228899" cy="5176270"/>
          </a:xfrm>
        </p:grpSpPr>
        <p:sp>
          <p:nvSpPr>
            <p:cNvPr id="3" name="TextBox 3"/>
            <p:cNvSpPr txBox="1"/>
            <p:nvPr/>
          </p:nvSpPr>
          <p:spPr>
            <a:xfrm>
              <a:off x="0" y="-95250"/>
              <a:ext cx="9228899" cy="1151334"/>
            </a:xfrm>
            <a:prstGeom prst="rect">
              <a:avLst/>
            </a:prstGeom>
          </p:spPr>
          <p:txBody>
            <a:bodyPr lIns="0" tIns="0" rIns="0" bIns="0" rtlCol="0" anchor="t">
              <a:spAutoFit/>
            </a:bodyPr>
            <a:lstStyle/>
            <a:p>
              <a:pPr algn="l">
                <a:lnSpc>
                  <a:spcPts val="7284"/>
                </a:lnSpc>
              </a:pPr>
              <a:r>
                <a:rPr lang="en-US" sz="5203">
                  <a:solidFill>
                    <a:srgbClr val="FFFFFF"/>
                  </a:solidFill>
                  <a:latin typeface="Norwester"/>
                </a:rPr>
                <a:t>VALUE FOR MONEY</a:t>
              </a:r>
            </a:p>
          </p:txBody>
        </p:sp>
        <p:sp>
          <p:nvSpPr>
            <p:cNvPr id="4" name="TextBox 4"/>
            <p:cNvSpPr txBox="1"/>
            <p:nvPr/>
          </p:nvSpPr>
          <p:spPr>
            <a:xfrm>
              <a:off x="0" y="1446760"/>
              <a:ext cx="7985566" cy="622697"/>
            </a:xfrm>
            <a:prstGeom prst="rect">
              <a:avLst/>
            </a:prstGeom>
          </p:spPr>
          <p:txBody>
            <a:bodyPr lIns="0" tIns="0" rIns="0" bIns="0" rtlCol="0" anchor="t">
              <a:spAutoFit/>
            </a:bodyPr>
            <a:lstStyle/>
            <a:p>
              <a:pPr algn="l">
                <a:lnSpc>
                  <a:spcPts val="3937"/>
                </a:lnSpc>
              </a:pPr>
              <a:r>
                <a:rPr lang="en-US" sz="2812" spc="140" dirty="0">
                  <a:solidFill>
                    <a:srgbClr val="FFFFFF"/>
                  </a:solidFill>
                  <a:latin typeface="Nunito Sans Bold"/>
                </a:rPr>
                <a:t>THE OFFER</a:t>
              </a:r>
            </a:p>
          </p:txBody>
        </p:sp>
        <p:sp>
          <p:nvSpPr>
            <p:cNvPr id="5" name="TextBox 5"/>
            <p:cNvSpPr txBox="1"/>
            <p:nvPr/>
          </p:nvSpPr>
          <p:spPr>
            <a:xfrm>
              <a:off x="0" y="1943382"/>
              <a:ext cx="8921147" cy="3137638"/>
            </a:xfrm>
            <a:prstGeom prst="rect">
              <a:avLst/>
            </a:prstGeom>
          </p:spPr>
          <p:txBody>
            <a:bodyPr wrap="square" lIns="0" tIns="0" rIns="0" bIns="0" rtlCol="0" anchor="t">
              <a:spAutoFit/>
            </a:bodyPr>
            <a:lstStyle/>
            <a:p>
              <a:pPr algn="l">
                <a:lnSpc>
                  <a:spcPts val="3051"/>
                </a:lnSpc>
              </a:pPr>
              <a:r>
                <a:rPr lang="en-US" sz="2179" dirty="0" smtClean="0">
                  <a:solidFill>
                    <a:srgbClr val="FFF4FB"/>
                  </a:solidFill>
                  <a:latin typeface="Nunito"/>
                </a:rPr>
                <a:t>All our member </a:t>
              </a:r>
              <a:r>
                <a:rPr lang="en-US" sz="2179" dirty="0" err="1" smtClean="0">
                  <a:solidFill>
                    <a:srgbClr val="FFF4FB"/>
                  </a:solidFill>
                  <a:latin typeface="Nunito"/>
                </a:rPr>
                <a:t>organisations</a:t>
              </a:r>
              <a:r>
                <a:rPr lang="en-US" sz="2179" dirty="0" smtClean="0">
                  <a:solidFill>
                    <a:srgbClr val="FFF4FB"/>
                  </a:solidFill>
                  <a:latin typeface="Nunito"/>
                </a:rPr>
                <a:t> have access to the full range of opportunities outlined in this annual review. We regularly review the take up of our development events to ensure that </a:t>
              </a:r>
              <a:r>
                <a:rPr lang="en-US" sz="2179" dirty="0" err="1" smtClean="0">
                  <a:solidFill>
                    <a:srgbClr val="FFF4FB"/>
                  </a:solidFill>
                  <a:latin typeface="Nunito"/>
                </a:rPr>
                <a:t>organisations</a:t>
              </a:r>
              <a:r>
                <a:rPr lang="en-US" sz="2179" dirty="0" smtClean="0">
                  <a:solidFill>
                    <a:srgbClr val="FFF4FB"/>
                  </a:solidFill>
                  <a:latin typeface="Nunito"/>
                </a:rPr>
                <a:t> are fully </a:t>
              </a:r>
              <a:r>
                <a:rPr lang="en-US" sz="2179" dirty="0" err="1" smtClean="0">
                  <a:solidFill>
                    <a:srgbClr val="FFF4FB"/>
                  </a:solidFill>
                  <a:latin typeface="Nunito"/>
                </a:rPr>
                <a:t>utilising</a:t>
              </a:r>
              <a:r>
                <a:rPr lang="en-US" sz="2179" dirty="0" smtClean="0">
                  <a:solidFill>
                    <a:srgbClr val="FFF4FB"/>
                  </a:solidFill>
                  <a:latin typeface="Nunito"/>
                </a:rPr>
                <a:t> the learning opportunities offered.</a:t>
              </a:r>
            </a:p>
            <a:p>
              <a:pPr algn="l">
                <a:lnSpc>
                  <a:spcPts val="3051"/>
                </a:lnSpc>
              </a:pPr>
              <a:endParaRPr lang="en-US" sz="2179" dirty="0" smtClean="0">
                <a:solidFill>
                  <a:srgbClr val="FFF4FB"/>
                </a:solidFill>
                <a:latin typeface="Nunito"/>
              </a:endParaRPr>
            </a:p>
            <a:p>
              <a:pPr algn="l">
                <a:lnSpc>
                  <a:spcPts val="3051"/>
                </a:lnSpc>
              </a:pPr>
              <a:r>
                <a:rPr lang="en-US" sz="2179" dirty="0" smtClean="0">
                  <a:solidFill>
                    <a:srgbClr val="FFF4FB"/>
                  </a:solidFill>
                  <a:latin typeface="Nunito"/>
                </a:rPr>
                <a:t>We have maintained Academy membership fees at the same rate for 2 years, whilst expanding the range of products on offer.</a:t>
              </a:r>
            </a:p>
            <a:p>
              <a:pPr algn="l">
                <a:lnSpc>
                  <a:spcPts val="3051"/>
                </a:lnSpc>
              </a:pPr>
              <a:endParaRPr lang="en-US" sz="2179" dirty="0">
                <a:solidFill>
                  <a:srgbClr val="FFF4FB"/>
                </a:solidFill>
                <a:latin typeface="Nunito"/>
              </a:endParaRPr>
            </a:p>
            <a:p>
              <a:pPr algn="l">
                <a:lnSpc>
                  <a:spcPts val="3051"/>
                </a:lnSpc>
              </a:pPr>
              <a:r>
                <a:rPr lang="en-US" sz="2179" dirty="0" smtClean="0">
                  <a:solidFill>
                    <a:srgbClr val="FFF4FB"/>
                  </a:solidFill>
                  <a:latin typeface="Nunito"/>
                </a:rPr>
                <a:t>We continually review the quality and impact of our </a:t>
              </a:r>
              <a:r>
                <a:rPr lang="en-US" sz="2179" dirty="0" err="1" smtClean="0">
                  <a:solidFill>
                    <a:srgbClr val="FFF4FB"/>
                  </a:solidFill>
                  <a:latin typeface="Nunito"/>
                </a:rPr>
                <a:t>programme</a:t>
              </a:r>
              <a:r>
                <a:rPr lang="en-US" sz="2179" dirty="0" smtClean="0">
                  <a:solidFill>
                    <a:srgbClr val="FFF4FB"/>
                  </a:solidFill>
                  <a:latin typeface="Nunito"/>
                </a:rPr>
                <a:t> to ensure that members receive an exceptional </a:t>
              </a:r>
              <a:r>
                <a:rPr lang="en-US" sz="2179" dirty="0" err="1" smtClean="0">
                  <a:solidFill>
                    <a:srgbClr val="FFF4FB"/>
                  </a:solidFill>
                  <a:latin typeface="Nunito"/>
                </a:rPr>
                <a:t>programme</a:t>
              </a:r>
              <a:r>
                <a:rPr lang="en-US" sz="2179" dirty="0" smtClean="0">
                  <a:solidFill>
                    <a:srgbClr val="FFF4FB"/>
                  </a:solidFill>
                  <a:latin typeface="Nunito"/>
                </a:rPr>
                <a:t> to stretch thinking and stimulate innovation. </a:t>
              </a:r>
              <a:endParaRPr lang="en-US" sz="2179" dirty="0">
                <a:solidFill>
                  <a:srgbClr val="FFF4FB"/>
                </a:solidFill>
                <a:latin typeface="Nunito"/>
              </a:endParaRPr>
            </a:p>
          </p:txBody>
        </p:sp>
        <p:sp>
          <p:nvSpPr>
            <p:cNvPr id="6" name="AutoShape 6"/>
            <p:cNvSpPr/>
            <p:nvPr/>
          </p:nvSpPr>
          <p:spPr>
            <a:xfrm>
              <a:off x="0" y="779459"/>
              <a:ext cx="2455922" cy="256281"/>
            </a:xfrm>
            <a:prstGeom prst="rect">
              <a:avLst/>
            </a:prstGeom>
            <a:solidFill>
              <a:srgbClr val="7BD0DE"/>
            </a:solidFill>
          </p:spPr>
        </p:sp>
      </p:gr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3316536" y="198040"/>
            <a:ext cx="3056119" cy="3056119"/>
          </a:xfrm>
          <a:prstGeom prst="rect">
            <a:avLst/>
          </a:prstGeom>
        </p:spPr>
      </p:pic>
      <p:pic>
        <p:nvPicPr>
          <p:cNvPr id="8"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316536" y="3415768"/>
            <a:ext cx="3056119" cy="3056119"/>
          </a:xfrm>
          <a:prstGeom prst="rect">
            <a:avLst/>
          </a:prstGeom>
        </p:spPr>
      </p:pic>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316536" y="6633495"/>
            <a:ext cx="3056119" cy="3056119"/>
          </a:xfrm>
          <a:prstGeom prst="rect">
            <a:avLst/>
          </a:prstGeom>
        </p:spPr>
      </p:pic>
      <p:pic>
        <p:nvPicPr>
          <p:cNvPr id="12" name="Picture 12"/>
          <p:cNvPicPr>
            <a:picLocks noChangeAspect="1"/>
          </p:cNvPicPr>
          <p:nvPr/>
        </p:nvPicPr>
        <p:blipFill>
          <a:blip r:embed="rId5"/>
          <a:srcRect/>
          <a:stretch>
            <a:fillRect/>
          </a:stretch>
        </p:blipFill>
        <p:spPr>
          <a:xfrm>
            <a:off x="13702577" y="584082"/>
            <a:ext cx="2220553" cy="2220553"/>
          </a:xfrm>
          <a:prstGeom prst="rect">
            <a:avLst/>
          </a:prstGeom>
        </p:spPr>
      </p:pic>
      <p:pic>
        <p:nvPicPr>
          <p:cNvPr id="13"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4126827" y="3688671"/>
            <a:ext cx="1372053" cy="2446829"/>
          </a:xfrm>
          <a:prstGeom prst="rect">
            <a:avLst/>
          </a:prstGeom>
        </p:spPr>
      </p:pic>
      <p:pic>
        <p:nvPicPr>
          <p:cNvPr id="14" name="Picture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3608776" y="7593881"/>
            <a:ext cx="2408157" cy="11353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7139992" y="2634738"/>
            <a:ext cx="2995029" cy="2995029"/>
          </a:xfrm>
          <a:prstGeom prst="rect">
            <a:avLst/>
          </a:prstGeom>
        </p:spPr>
      </p:pic>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1125440" y="2565352"/>
            <a:ext cx="2995029" cy="2995029"/>
          </a:xfrm>
          <a:prstGeom prst="rect">
            <a:avLst/>
          </a:prstGeom>
        </p:spPr>
      </p:pic>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12805729" y="2559711"/>
            <a:ext cx="2995029" cy="2995029"/>
          </a:xfrm>
          <a:prstGeom prst="rect">
            <a:avLst/>
          </a:prstGeom>
        </p:spPr>
      </p:pic>
      <p:grpSp>
        <p:nvGrpSpPr>
          <p:cNvPr id="5" name="Group 5"/>
          <p:cNvGrpSpPr>
            <a:grpSpLocks noChangeAspect="1"/>
          </p:cNvGrpSpPr>
          <p:nvPr/>
        </p:nvGrpSpPr>
        <p:grpSpPr>
          <a:xfrm>
            <a:off x="1512333" y="3021636"/>
            <a:ext cx="2221244" cy="2221235"/>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sp>
      </p:grpSp>
      <p:grpSp>
        <p:nvGrpSpPr>
          <p:cNvPr id="7" name="Group 7"/>
          <p:cNvGrpSpPr>
            <a:grpSpLocks noChangeAspect="1"/>
          </p:cNvGrpSpPr>
          <p:nvPr/>
        </p:nvGrpSpPr>
        <p:grpSpPr>
          <a:xfrm>
            <a:off x="7526884" y="3016458"/>
            <a:ext cx="2221244" cy="2221235"/>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sp>
      </p:grpSp>
      <p:grpSp>
        <p:nvGrpSpPr>
          <p:cNvPr id="9" name="Group 9"/>
          <p:cNvGrpSpPr>
            <a:grpSpLocks noChangeAspect="1"/>
          </p:cNvGrpSpPr>
          <p:nvPr/>
        </p:nvGrpSpPr>
        <p:grpSpPr>
          <a:xfrm>
            <a:off x="13196656" y="2946607"/>
            <a:ext cx="2221244" cy="2221235"/>
            <a:chOff x="137148" y="38381"/>
            <a:chExt cx="6350000" cy="6349975"/>
          </a:xfrm>
        </p:grpSpPr>
        <p:sp>
          <p:nvSpPr>
            <p:cNvPr id="10" name="Freeform 10"/>
            <p:cNvSpPr/>
            <p:nvPr/>
          </p:nvSpPr>
          <p:spPr>
            <a:xfrm>
              <a:off x="137148" y="38381"/>
              <a:ext cx="6350000" cy="634997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cstate="email">
                <a:extLst>
                  <a:ext uri="{28A0092B-C50C-407E-A947-70E740481C1C}">
                    <a14:useLocalDpi xmlns:a14="http://schemas.microsoft.com/office/drawing/2010/main"/>
                  </a:ext>
                </a:extLst>
              </a:blip>
              <a:stretch>
                <a:fillRect/>
              </a:stretch>
            </a:blipFill>
          </p:spPr>
        </p:sp>
      </p:grpSp>
      <p:grpSp>
        <p:nvGrpSpPr>
          <p:cNvPr id="17" name="Group 17"/>
          <p:cNvGrpSpPr/>
          <p:nvPr/>
        </p:nvGrpSpPr>
        <p:grpSpPr>
          <a:xfrm>
            <a:off x="3266616" y="1024235"/>
            <a:ext cx="11195881" cy="1422269"/>
            <a:chOff x="0" y="0"/>
            <a:chExt cx="14927841" cy="1896358"/>
          </a:xfrm>
        </p:grpSpPr>
        <p:sp>
          <p:nvSpPr>
            <p:cNvPr id="18" name="TextBox 18"/>
            <p:cNvSpPr txBox="1"/>
            <p:nvPr/>
          </p:nvSpPr>
          <p:spPr>
            <a:xfrm>
              <a:off x="0" y="-95250"/>
              <a:ext cx="14927841" cy="1151334"/>
            </a:xfrm>
            <a:prstGeom prst="rect">
              <a:avLst/>
            </a:prstGeom>
          </p:spPr>
          <p:txBody>
            <a:bodyPr lIns="0" tIns="0" rIns="0" bIns="0" rtlCol="0" anchor="t">
              <a:spAutoFit/>
            </a:bodyPr>
            <a:lstStyle/>
            <a:p>
              <a:pPr algn="ctr">
                <a:lnSpc>
                  <a:spcPts val="7284"/>
                </a:lnSpc>
              </a:pPr>
              <a:r>
                <a:rPr lang="en-US" sz="5203" dirty="0">
                  <a:solidFill>
                    <a:srgbClr val="FFF4FB"/>
                  </a:solidFill>
                  <a:latin typeface="Norwester"/>
                </a:rPr>
                <a:t>ABOUT US</a:t>
              </a:r>
            </a:p>
          </p:txBody>
        </p:sp>
        <p:sp>
          <p:nvSpPr>
            <p:cNvPr id="19" name="TextBox 19"/>
            <p:cNvSpPr txBox="1"/>
            <p:nvPr/>
          </p:nvSpPr>
          <p:spPr>
            <a:xfrm>
              <a:off x="1357583" y="1273661"/>
              <a:ext cx="12212675" cy="622697"/>
            </a:xfrm>
            <a:prstGeom prst="rect">
              <a:avLst/>
            </a:prstGeom>
          </p:spPr>
          <p:txBody>
            <a:bodyPr lIns="0" tIns="0" rIns="0" bIns="0" rtlCol="0" anchor="t">
              <a:spAutoFit/>
            </a:bodyPr>
            <a:lstStyle/>
            <a:p>
              <a:pPr algn="ctr">
                <a:lnSpc>
                  <a:spcPts val="3937"/>
                </a:lnSpc>
              </a:pPr>
              <a:r>
                <a:rPr lang="en-US" sz="2812" spc="140">
                  <a:solidFill>
                    <a:srgbClr val="FFF4FB"/>
                  </a:solidFill>
                  <a:latin typeface="Nunito Sans Bold"/>
                </a:rPr>
                <a:t>THE HPMA LONDON ACADEMY TEAM &amp; BOARD</a:t>
              </a:r>
            </a:p>
          </p:txBody>
        </p:sp>
      </p:grpSp>
      <p:grpSp>
        <p:nvGrpSpPr>
          <p:cNvPr id="20" name="Group 20"/>
          <p:cNvGrpSpPr/>
          <p:nvPr/>
        </p:nvGrpSpPr>
        <p:grpSpPr>
          <a:xfrm>
            <a:off x="976442" y="5713851"/>
            <a:ext cx="3383712" cy="828780"/>
            <a:chOff x="0" y="0"/>
            <a:chExt cx="4511616" cy="1105039"/>
          </a:xfrm>
        </p:grpSpPr>
        <p:sp>
          <p:nvSpPr>
            <p:cNvPr id="21" name="TextBox 21"/>
            <p:cNvSpPr txBox="1"/>
            <p:nvPr/>
          </p:nvSpPr>
          <p:spPr>
            <a:xfrm>
              <a:off x="0" y="-38100"/>
              <a:ext cx="4511616" cy="466725"/>
            </a:xfrm>
            <a:prstGeom prst="rect">
              <a:avLst/>
            </a:prstGeom>
          </p:spPr>
          <p:txBody>
            <a:bodyPr lIns="0" tIns="0" rIns="0" bIns="0" rtlCol="0" anchor="t">
              <a:spAutoFit/>
            </a:bodyPr>
            <a:lstStyle/>
            <a:p>
              <a:pPr algn="ctr">
                <a:lnSpc>
                  <a:spcPts val="2953"/>
                </a:lnSpc>
              </a:pPr>
              <a:r>
                <a:rPr lang="en-US" sz="2109" spc="105" dirty="0">
                  <a:solidFill>
                    <a:srgbClr val="FFF4FB"/>
                  </a:solidFill>
                  <a:latin typeface="Nunito Sans Bold"/>
                </a:rPr>
                <a:t>RACHAEL TYLER</a:t>
              </a:r>
            </a:p>
          </p:txBody>
        </p:sp>
        <p:sp>
          <p:nvSpPr>
            <p:cNvPr id="22" name="TextBox 22"/>
            <p:cNvSpPr txBox="1"/>
            <p:nvPr/>
          </p:nvSpPr>
          <p:spPr>
            <a:xfrm>
              <a:off x="523684" y="640696"/>
              <a:ext cx="3464249" cy="464344"/>
            </a:xfrm>
            <a:prstGeom prst="rect">
              <a:avLst/>
            </a:prstGeom>
          </p:spPr>
          <p:txBody>
            <a:bodyPr lIns="0" tIns="0" rIns="0" bIns="0" rtlCol="0" anchor="t">
              <a:spAutoFit/>
            </a:bodyPr>
            <a:lstStyle/>
            <a:p>
              <a:pPr algn="ctr">
                <a:lnSpc>
                  <a:spcPts val="3051"/>
                </a:lnSpc>
              </a:pPr>
              <a:r>
                <a:rPr lang="en-US" sz="2179" dirty="0" err="1">
                  <a:solidFill>
                    <a:srgbClr val="FFF4FB"/>
                  </a:solidFill>
                  <a:latin typeface="Nunito"/>
                </a:rPr>
                <a:t>Programme</a:t>
              </a:r>
              <a:r>
                <a:rPr lang="en-US" sz="2179" dirty="0">
                  <a:solidFill>
                    <a:srgbClr val="FFF4FB"/>
                  </a:solidFill>
                  <a:latin typeface="Nunito"/>
                </a:rPr>
                <a:t> Director</a:t>
              </a:r>
            </a:p>
          </p:txBody>
        </p:sp>
      </p:grpSp>
      <p:grpSp>
        <p:nvGrpSpPr>
          <p:cNvPr id="23" name="Group 23"/>
          <p:cNvGrpSpPr/>
          <p:nvPr/>
        </p:nvGrpSpPr>
        <p:grpSpPr>
          <a:xfrm>
            <a:off x="6474089" y="5710822"/>
            <a:ext cx="4326834" cy="725147"/>
            <a:chOff x="-2" y="-1496337"/>
            <a:chExt cx="5769112" cy="966864"/>
          </a:xfrm>
        </p:grpSpPr>
        <p:sp>
          <p:nvSpPr>
            <p:cNvPr id="24" name="TextBox 24"/>
            <p:cNvSpPr txBox="1"/>
            <p:nvPr/>
          </p:nvSpPr>
          <p:spPr>
            <a:xfrm>
              <a:off x="-2" y="-1496337"/>
              <a:ext cx="5769112" cy="466726"/>
            </a:xfrm>
            <a:prstGeom prst="rect">
              <a:avLst/>
            </a:prstGeom>
          </p:spPr>
          <p:txBody>
            <a:bodyPr lIns="0" tIns="0" rIns="0" bIns="0" rtlCol="0" anchor="t">
              <a:spAutoFit/>
            </a:bodyPr>
            <a:lstStyle/>
            <a:p>
              <a:pPr algn="ctr">
                <a:lnSpc>
                  <a:spcPts val="2953"/>
                </a:lnSpc>
              </a:pPr>
              <a:r>
                <a:rPr lang="en-US" sz="2109" spc="105" dirty="0">
                  <a:solidFill>
                    <a:srgbClr val="FFF4FB"/>
                  </a:solidFill>
                  <a:latin typeface="Nunito Sans Bold"/>
                </a:rPr>
                <a:t>DIANA CLIFF</a:t>
              </a:r>
            </a:p>
          </p:txBody>
        </p:sp>
        <p:sp>
          <p:nvSpPr>
            <p:cNvPr id="25" name="TextBox 25"/>
            <p:cNvSpPr txBox="1"/>
            <p:nvPr/>
          </p:nvSpPr>
          <p:spPr>
            <a:xfrm>
              <a:off x="207081" y="-1029611"/>
              <a:ext cx="5562029" cy="500138"/>
            </a:xfrm>
            <a:prstGeom prst="rect">
              <a:avLst/>
            </a:prstGeom>
          </p:spPr>
          <p:txBody>
            <a:bodyPr wrap="square" lIns="0" tIns="0" rIns="0" bIns="0" rtlCol="0" anchor="t">
              <a:spAutoFit/>
            </a:bodyPr>
            <a:lstStyle/>
            <a:p>
              <a:pPr algn="ctr">
                <a:lnSpc>
                  <a:spcPts val="3051"/>
                </a:lnSpc>
              </a:pPr>
              <a:r>
                <a:rPr lang="en-US" sz="2000" dirty="0" err="1">
                  <a:solidFill>
                    <a:srgbClr val="FFF4FB"/>
                  </a:solidFill>
                  <a:latin typeface="Nunito Sans Bold"/>
                </a:rPr>
                <a:t>Programme</a:t>
              </a:r>
              <a:r>
                <a:rPr lang="en-US" sz="2000" dirty="0">
                  <a:solidFill>
                    <a:srgbClr val="FFF4FB"/>
                  </a:solidFill>
                  <a:latin typeface="Nunito Sans Bold"/>
                </a:rPr>
                <a:t> Development Manager</a:t>
              </a:r>
            </a:p>
          </p:txBody>
        </p:sp>
      </p:grpSp>
      <p:grpSp>
        <p:nvGrpSpPr>
          <p:cNvPr id="26" name="Group 26"/>
          <p:cNvGrpSpPr/>
          <p:nvPr/>
        </p:nvGrpSpPr>
        <p:grpSpPr>
          <a:xfrm>
            <a:off x="12611387" y="5713851"/>
            <a:ext cx="3383712" cy="828780"/>
            <a:chOff x="0" y="0"/>
            <a:chExt cx="4511616" cy="1105039"/>
          </a:xfrm>
        </p:grpSpPr>
        <p:sp>
          <p:nvSpPr>
            <p:cNvPr id="27" name="TextBox 27"/>
            <p:cNvSpPr txBox="1"/>
            <p:nvPr/>
          </p:nvSpPr>
          <p:spPr>
            <a:xfrm>
              <a:off x="0" y="-38100"/>
              <a:ext cx="4511616" cy="466725"/>
            </a:xfrm>
            <a:prstGeom prst="rect">
              <a:avLst/>
            </a:prstGeom>
          </p:spPr>
          <p:txBody>
            <a:bodyPr lIns="0" tIns="0" rIns="0" bIns="0" rtlCol="0" anchor="t">
              <a:spAutoFit/>
            </a:bodyPr>
            <a:lstStyle/>
            <a:p>
              <a:pPr algn="ctr">
                <a:lnSpc>
                  <a:spcPts val="2953"/>
                </a:lnSpc>
              </a:pPr>
              <a:r>
                <a:rPr lang="en-US" sz="2109" spc="105" dirty="0">
                  <a:solidFill>
                    <a:srgbClr val="FFF4FB"/>
                  </a:solidFill>
                  <a:latin typeface="Nunito Sans Bold"/>
                </a:rPr>
                <a:t>LORNA REEVES</a:t>
              </a:r>
            </a:p>
          </p:txBody>
        </p:sp>
        <p:sp>
          <p:nvSpPr>
            <p:cNvPr id="28" name="TextBox 28"/>
            <p:cNvSpPr txBox="1"/>
            <p:nvPr/>
          </p:nvSpPr>
          <p:spPr>
            <a:xfrm>
              <a:off x="523684" y="640696"/>
              <a:ext cx="3464249" cy="464344"/>
            </a:xfrm>
            <a:prstGeom prst="rect">
              <a:avLst/>
            </a:prstGeom>
          </p:spPr>
          <p:txBody>
            <a:bodyPr lIns="0" tIns="0" rIns="0" bIns="0" rtlCol="0" anchor="t">
              <a:spAutoFit/>
            </a:bodyPr>
            <a:lstStyle/>
            <a:p>
              <a:pPr algn="ctr">
                <a:lnSpc>
                  <a:spcPts val="3051"/>
                </a:lnSpc>
              </a:pPr>
              <a:r>
                <a:rPr lang="en-US" sz="2179">
                  <a:solidFill>
                    <a:srgbClr val="FFF4FB"/>
                  </a:solidFill>
                  <a:latin typeface="Nunito"/>
                </a:rPr>
                <a:t>Event Co-ordinator</a:t>
              </a:r>
            </a:p>
          </p:txBody>
        </p:sp>
      </p:grpSp>
      <p:sp>
        <p:nvSpPr>
          <p:cNvPr id="29" name="TextBox 28"/>
          <p:cNvSpPr txBox="1"/>
          <p:nvPr/>
        </p:nvSpPr>
        <p:spPr>
          <a:xfrm>
            <a:off x="0" y="7020913"/>
            <a:ext cx="10342880" cy="3139321"/>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chemeClr val="bg1"/>
                </a:solidFill>
              </a:rPr>
              <a:t>Craig de Sousa</a:t>
            </a:r>
            <a:r>
              <a:rPr lang="en-GB" dirty="0" smtClean="0">
                <a:solidFill>
                  <a:schemeClr val="bg1"/>
                </a:solidFill>
              </a:rPr>
              <a:t>, VP HPMA, Director of HR &amp; Corp Governance, Tavistock &amp; Portman NHS Foundation Trust</a:t>
            </a:r>
          </a:p>
          <a:p>
            <a:pPr marL="285750" indent="-285750">
              <a:buFont typeface="Arial" panose="020B0604020202020204" pitchFamily="34" charset="0"/>
              <a:buChar char="•"/>
            </a:pPr>
            <a:r>
              <a:rPr lang="en-GB" b="1" dirty="0">
                <a:solidFill>
                  <a:schemeClr val="bg1"/>
                </a:solidFill>
              </a:rPr>
              <a:t>Rachel </a:t>
            </a:r>
            <a:r>
              <a:rPr lang="en-GB" b="1" dirty="0" smtClean="0">
                <a:solidFill>
                  <a:schemeClr val="bg1"/>
                </a:solidFill>
              </a:rPr>
              <a:t>Patterson</a:t>
            </a:r>
            <a:r>
              <a:rPr lang="en-GB" dirty="0" smtClean="0">
                <a:solidFill>
                  <a:schemeClr val="bg1"/>
                </a:solidFill>
              </a:rPr>
              <a:t>, Deputy VP, </a:t>
            </a:r>
            <a:r>
              <a:rPr lang="en-GB" dirty="0">
                <a:solidFill>
                  <a:schemeClr val="bg1"/>
                </a:solidFill>
              </a:rPr>
              <a:t>Director of People &amp; </a:t>
            </a:r>
            <a:r>
              <a:rPr lang="en-GB" dirty="0" smtClean="0">
                <a:solidFill>
                  <a:schemeClr val="bg1"/>
                </a:solidFill>
              </a:rPr>
              <a:t>OD,  North East </a:t>
            </a:r>
            <a:r>
              <a:rPr lang="en-GB" dirty="0">
                <a:solidFill>
                  <a:schemeClr val="bg1"/>
                </a:solidFill>
              </a:rPr>
              <a:t>London Commissioning Alliance</a:t>
            </a:r>
          </a:p>
          <a:p>
            <a:pPr marL="285750" indent="-285750">
              <a:buFont typeface="Arial" panose="020B0604020202020204" pitchFamily="34" charset="0"/>
              <a:buChar char="•"/>
            </a:pPr>
            <a:r>
              <a:rPr lang="en-GB" b="1" dirty="0" smtClean="0">
                <a:solidFill>
                  <a:schemeClr val="bg1"/>
                </a:solidFill>
              </a:rPr>
              <a:t>Claire Gooday</a:t>
            </a:r>
            <a:r>
              <a:rPr lang="en-GB" dirty="0" smtClean="0">
                <a:solidFill>
                  <a:schemeClr val="bg1"/>
                </a:solidFill>
              </a:rPr>
              <a:t>, Director </a:t>
            </a:r>
            <a:r>
              <a:rPr lang="en-GB" dirty="0">
                <a:solidFill>
                  <a:schemeClr val="bg1"/>
                </a:solidFill>
              </a:rPr>
              <a:t>of </a:t>
            </a:r>
            <a:r>
              <a:rPr lang="en-GB" dirty="0" smtClean="0">
                <a:solidFill>
                  <a:schemeClr val="bg1"/>
                </a:solidFill>
              </a:rPr>
              <a:t> HR, NEL </a:t>
            </a:r>
            <a:r>
              <a:rPr lang="en-GB" dirty="0">
                <a:solidFill>
                  <a:schemeClr val="bg1"/>
                </a:solidFill>
              </a:rPr>
              <a:t>Commissioning Support </a:t>
            </a:r>
            <a:r>
              <a:rPr lang="en-GB" dirty="0" smtClean="0">
                <a:solidFill>
                  <a:schemeClr val="bg1"/>
                </a:solidFill>
              </a:rPr>
              <a:t>Unit</a:t>
            </a:r>
          </a:p>
          <a:p>
            <a:pPr marL="285750" indent="-285750">
              <a:buFont typeface="Arial" panose="020B0604020202020204" pitchFamily="34" charset="0"/>
              <a:buChar char="•"/>
            </a:pPr>
            <a:r>
              <a:rPr lang="en-GB" b="1" dirty="0" smtClean="0">
                <a:solidFill>
                  <a:schemeClr val="bg1"/>
                </a:solidFill>
              </a:rPr>
              <a:t>Danny </a:t>
            </a:r>
            <a:r>
              <a:rPr lang="en-GB" b="1" dirty="0" err="1" smtClean="0">
                <a:solidFill>
                  <a:schemeClr val="bg1"/>
                </a:solidFill>
              </a:rPr>
              <a:t>Hariram</a:t>
            </a:r>
            <a:r>
              <a:rPr lang="en-GB" dirty="0" smtClean="0">
                <a:solidFill>
                  <a:schemeClr val="bg1"/>
                </a:solidFill>
              </a:rPr>
              <a:t>, MSB </a:t>
            </a:r>
            <a:r>
              <a:rPr lang="en-GB" dirty="0">
                <a:solidFill>
                  <a:schemeClr val="bg1"/>
                </a:solidFill>
              </a:rPr>
              <a:t>Group Director of People Strategy &amp; </a:t>
            </a:r>
            <a:r>
              <a:rPr lang="en-GB" dirty="0" smtClean="0">
                <a:solidFill>
                  <a:schemeClr val="bg1"/>
                </a:solidFill>
              </a:rPr>
              <a:t>OD, MSB group</a:t>
            </a:r>
          </a:p>
          <a:p>
            <a:pPr marL="285750" indent="-285750">
              <a:buFont typeface="Arial" panose="020B0604020202020204" pitchFamily="34" charset="0"/>
              <a:buChar char="•"/>
            </a:pPr>
            <a:r>
              <a:rPr lang="en-GB" b="1" dirty="0">
                <a:solidFill>
                  <a:schemeClr val="bg1"/>
                </a:solidFill>
              </a:rPr>
              <a:t>David </a:t>
            </a:r>
            <a:r>
              <a:rPr lang="en-GB" b="1" dirty="0" smtClean="0">
                <a:solidFill>
                  <a:schemeClr val="bg1"/>
                </a:solidFill>
              </a:rPr>
              <a:t>Grantham</a:t>
            </a:r>
            <a:r>
              <a:rPr lang="en-GB" dirty="0" smtClean="0">
                <a:solidFill>
                  <a:schemeClr val="bg1"/>
                </a:solidFill>
              </a:rPr>
              <a:t>, Director </a:t>
            </a:r>
            <a:r>
              <a:rPr lang="en-GB" dirty="0">
                <a:solidFill>
                  <a:schemeClr val="bg1"/>
                </a:solidFill>
              </a:rPr>
              <a:t>of Workforce and </a:t>
            </a:r>
            <a:r>
              <a:rPr lang="en-GB" dirty="0" smtClean="0">
                <a:solidFill>
                  <a:schemeClr val="bg1"/>
                </a:solidFill>
              </a:rPr>
              <a:t>OD, The </a:t>
            </a:r>
            <a:r>
              <a:rPr lang="en-GB" dirty="0">
                <a:solidFill>
                  <a:schemeClr val="bg1"/>
                </a:solidFill>
              </a:rPr>
              <a:t>Royal Free NHS Foundation </a:t>
            </a:r>
            <a:r>
              <a:rPr lang="en-GB" dirty="0" smtClean="0">
                <a:solidFill>
                  <a:schemeClr val="bg1"/>
                </a:solidFill>
              </a:rPr>
              <a:t>Trust</a:t>
            </a:r>
          </a:p>
          <a:p>
            <a:pPr marL="285750" indent="-285750">
              <a:buFont typeface="Arial" panose="020B0604020202020204" pitchFamily="34" charset="0"/>
              <a:buChar char="•"/>
            </a:pPr>
            <a:r>
              <a:rPr lang="en-GB" b="1" dirty="0" smtClean="0">
                <a:solidFill>
                  <a:schemeClr val="bg1"/>
                </a:solidFill>
              </a:rPr>
              <a:t>Paul da Gama, </a:t>
            </a:r>
            <a:r>
              <a:rPr lang="en-GB" dirty="0" smtClean="0">
                <a:solidFill>
                  <a:schemeClr val="bg1"/>
                </a:solidFill>
              </a:rPr>
              <a:t>Director </a:t>
            </a:r>
            <a:r>
              <a:rPr lang="en-GB" dirty="0">
                <a:solidFill>
                  <a:schemeClr val="bg1"/>
                </a:solidFill>
              </a:rPr>
              <a:t>of </a:t>
            </a:r>
            <a:r>
              <a:rPr lang="en-GB" dirty="0" smtClean="0">
                <a:solidFill>
                  <a:schemeClr val="bg1"/>
                </a:solidFill>
              </a:rPr>
              <a:t>HR &amp; OD, West </a:t>
            </a:r>
            <a:r>
              <a:rPr lang="en-GB" dirty="0">
                <a:solidFill>
                  <a:schemeClr val="bg1"/>
                </a:solidFill>
              </a:rPr>
              <a:t>Hertfordshire Hospitals NHS </a:t>
            </a:r>
            <a:r>
              <a:rPr lang="en-GB" dirty="0" smtClean="0">
                <a:solidFill>
                  <a:schemeClr val="bg1"/>
                </a:solidFill>
              </a:rPr>
              <a:t>Trust</a:t>
            </a:r>
          </a:p>
          <a:p>
            <a:pPr marL="285750" indent="-285750">
              <a:buFont typeface="Arial" panose="020B0604020202020204" pitchFamily="34" charset="0"/>
              <a:buChar char="•"/>
            </a:pPr>
            <a:r>
              <a:rPr lang="en-GB" b="1" dirty="0" smtClean="0">
                <a:solidFill>
                  <a:schemeClr val="bg1"/>
                </a:solidFill>
              </a:rPr>
              <a:t>Sally Quinn</a:t>
            </a:r>
            <a:r>
              <a:rPr lang="en-GB" dirty="0" smtClean="0">
                <a:solidFill>
                  <a:schemeClr val="bg1"/>
                </a:solidFill>
              </a:rPr>
              <a:t>, Director </a:t>
            </a:r>
            <a:r>
              <a:rPr lang="en-GB" dirty="0">
                <a:solidFill>
                  <a:schemeClr val="bg1"/>
                </a:solidFill>
              </a:rPr>
              <a:t>of </a:t>
            </a:r>
            <a:r>
              <a:rPr lang="en-GB" dirty="0" smtClean="0">
                <a:solidFill>
                  <a:schemeClr val="bg1"/>
                </a:solidFill>
              </a:rPr>
              <a:t> HR &amp; OD , Camden </a:t>
            </a:r>
            <a:r>
              <a:rPr lang="en-GB" dirty="0">
                <a:solidFill>
                  <a:schemeClr val="bg1"/>
                </a:solidFill>
              </a:rPr>
              <a:t>&amp; Islington NHS Foundation </a:t>
            </a:r>
            <a:r>
              <a:rPr lang="en-GB" dirty="0" smtClean="0">
                <a:solidFill>
                  <a:schemeClr val="bg1"/>
                </a:solidFill>
              </a:rPr>
              <a:t>Trust</a:t>
            </a:r>
          </a:p>
          <a:p>
            <a:pPr marL="285750" indent="-285750">
              <a:buFont typeface="Arial" panose="020B0604020202020204" pitchFamily="34" charset="0"/>
              <a:buChar char="•"/>
            </a:pPr>
            <a:r>
              <a:rPr lang="en-GB" b="1" dirty="0" smtClean="0">
                <a:solidFill>
                  <a:schemeClr val="bg1"/>
                </a:solidFill>
              </a:rPr>
              <a:t>Wendy Brewer</a:t>
            </a:r>
            <a:r>
              <a:rPr lang="en-GB" dirty="0" smtClean="0">
                <a:solidFill>
                  <a:schemeClr val="bg1"/>
                </a:solidFill>
              </a:rPr>
              <a:t>, Director of Workforce, </a:t>
            </a:r>
            <a:r>
              <a:rPr lang="en-GB" dirty="0">
                <a:solidFill>
                  <a:schemeClr val="bg1"/>
                </a:solidFill>
              </a:rPr>
              <a:t>West </a:t>
            </a:r>
            <a:r>
              <a:rPr lang="en-GB" dirty="0" smtClean="0">
                <a:solidFill>
                  <a:schemeClr val="bg1"/>
                </a:solidFill>
              </a:rPr>
              <a:t>London NHS Trust</a:t>
            </a:r>
          </a:p>
          <a:p>
            <a:pPr marL="285750" indent="-285750">
              <a:buFont typeface="Arial" panose="020B0604020202020204" pitchFamily="34" charset="0"/>
              <a:buChar char="•"/>
            </a:pPr>
            <a:r>
              <a:rPr lang="en-GB" b="1" dirty="0" smtClean="0">
                <a:solidFill>
                  <a:schemeClr val="bg1"/>
                </a:solidFill>
              </a:rPr>
              <a:t>Mark Watson</a:t>
            </a:r>
            <a:r>
              <a:rPr lang="en-GB" dirty="0" smtClean="0">
                <a:solidFill>
                  <a:schemeClr val="bg1"/>
                </a:solidFill>
              </a:rPr>
              <a:t>, Director </a:t>
            </a:r>
            <a:r>
              <a:rPr lang="en-GB" dirty="0">
                <a:solidFill>
                  <a:schemeClr val="bg1"/>
                </a:solidFill>
              </a:rPr>
              <a:t>of </a:t>
            </a:r>
            <a:r>
              <a:rPr lang="en-GB" dirty="0" smtClean="0">
                <a:solidFill>
                  <a:schemeClr val="bg1"/>
                </a:solidFill>
              </a:rPr>
              <a:t>People (London), NHS England &amp; NHS Improvement</a:t>
            </a:r>
          </a:p>
          <a:p>
            <a:pPr marL="285750" indent="-285750">
              <a:buFont typeface="Arial" panose="020B0604020202020204" pitchFamily="34" charset="0"/>
              <a:buChar char="•"/>
            </a:pPr>
            <a:r>
              <a:rPr lang="en-GB" b="1" dirty="0" smtClean="0">
                <a:solidFill>
                  <a:schemeClr val="bg1"/>
                </a:solidFill>
              </a:rPr>
              <a:t>Sally Story</a:t>
            </a:r>
            <a:r>
              <a:rPr lang="en-GB" dirty="0" smtClean="0">
                <a:solidFill>
                  <a:schemeClr val="bg1"/>
                </a:solidFill>
              </a:rPr>
              <a:t>, Independent Consultant/ National HPMA Trustee</a:t>
            </a:r>
          </a:p>
          <a:p>
            <a:endParaRPr lang="en-GB" dirty="0"/>
          </a:p>
        </p:txBody>
      </p:sp>
      <p:sp>
        <p:nvSpPr>
          <p:cNvPr id="30" name="TextBox 29"/>
          <p:cNvSpPr txBox="1"/>
          <p:nvPr/>
        </p:nvSpPr>
        <p:spPr>
          <a:xfrm>
            <a:off x="10342880" y="6981779"/>
            <a:ext cx="7772399"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bg1"/>
                </a:solidFill>
              </a:rPr>
              <a:t>Anne-Marie </a:t>
            </a:r>
            <a:r>
              <a:rPr lang="en-GB" b="1" dirty="0" err="1">
                <a:solidFill>
                  <a:schemeClr val="bg1"/>
                </a:solidFill>
              </a:rPr>
              <a:t>Archard</a:t>
            </a:r>
            <a:r>
              <a:rPr lang="en-GB" dirty="0">
                <a:solidFill>
                  <a:schemeClr val="bg1"/>
                </a:solidFill>
              </a:rPr>
              <a:t>, Director, London Leadership Academy</a:t>
            </a:r>
          </a:p>
          <a:p>
            <a:pPr marL="285750" indent="-285750">
              <a:buFont typeface="Arial" panose="020B0604020202020204" pitchFamily="34" charset="0"/>
              <a:buChar char="•"/>
            </a:pPr>
            <a:r>
              <a:rPr lang="en-GB" b="1" dirty="0">
                <a:solidFill>
                  <a:schemeClr val="bg1"/>
                </a:solidFill>
              </a:rPr>
              <a:t>Bernadette El-Hadidy, </a:t>
            </a:r>
            <a:r>
              <a:rPr lang="en-GB" dirty="0">
                <a:solidFill>
                  <a:schemeClr val="bg1"/>
                </a:solidFill>
              </a:rPr>
              <a:t>Head </a:t>
            </a:r>
            <a:r>
              <a:rPr lang="en-GB" dirty="0" smtClean="0">
                <a:solidFill>
                  <a:schemeClr val="bg1"/>
                </a:solidFill>
              </a:rPr>
              <a:t>of </a:t>
            </a:r>
            <a:r>
              <a:rPr lang="en-GB" dirty="0">
                <a:solidFill>
                  <a:schemeClr val="bg1"/>
                </a:solidFill>
              </a:rPr>
              <a:t>Engagement – London, NHS Employers.</a:t>
            </a:r>
          </a:p>
          <a:p>
            <a:pPr marL="285750" indent="-285750">
              <a:buFont typeface="Arial" panose="020B0604020202020204" pitchFamily="34" charset="0"/>
              <a:buChar char="•"/>
            </a:pPr>
            <a:r>
              <a:rPr lang="en-GB" b="1" dirty="0">
                <a:solidFill>
                  <a:schemeClr val="bg1"/>
                </a:solidFill>
              </a:rPr>
              <a:t>Nigel Burgess</a:t>
            </a:r>
            <a:r>
              <a:rPr lang="en-GB" dirty="0">
                <a:solidFill>
                  <a:schemeClr val="bg1"/>
                </a:solidFill>
              </a:rPr>
              <a:t>, </a:t>
            </a:r>
            <a:r>
              <a:rPr lang="en-GB" dirty="0" smtClean="0">
                <a:solidFill>
                  <a:schemeClr val="bg1"/>
                </a:solidFill>
              </a:rPr>
              <a:t>Associate </a:t>
            </a:r>
            <a:r>
              <a:rPr lang="en-GB" dirty="0">
                <a:solidFill>
                  <a:schemeClr val="bg1"/>
                </a:solidFill>
              </a:rPr>
              <a:t>Director of Workforce &amp;</a:t>
            </a:r>
            <a:r>
              <a:rPr lang="en-GB" dirty="0" smtClean="0">
                <a:solidFill>
                  <a:schemeClr val="bg1"/>
                </a:solidFill>
              </a:rPr>
              <a:t> </a:t>
            </a:r>
            <a:r>
              <a:rPr lang="en-GB" dirty="0">
                <a:solidFill>
                  <a:schemeClr val="bg1"/>
                </a:solidFill>
              </a:rPr>
              <a:t>Information London, HEE</a:t>
            </a:r>
          </a:p>
          <a:p>
            <a:pPr marL="285750" indent="-285750">
              <a:buFont typeface="Arial" panose="020B0604020202020204" pitchFamily="34" charset="0"/>
              <a:buChar char="•"/>
            </a:pPr>
            <a:r>
              <a:rPr lang="en-GB" b="1" dirty="0">
                <a:solidFill>
                  <a:schemeClr val="bg1"/>
                </a:solidFill>
              </a:rPr>
              <a:t>Geetika Bansal</a:t>
            </a:r>
            <a:r>
              <a:rPr lang="en-GB" dirty="0">
                <a:solidFill>
                  <a:schemeClr val="bg1"/>
                </a:solidFill>
              </a:rPr>
              <a:t>, Senior Associate - Employment &amp; </a:t>
            </a:r>
            <a:r>
              <a:rPr lang="en-GB" dirty="0" smtClean="0">
                <a:solidFill>
                  <a:schemeClr val="bg1"/>
                </a:solidFill>
              </a:rPr>
              <a:t>Pensions, </a:t>
            </a:r>
            <a:r>
              <a:rPr lang="en-GB" dirty="0">
                <a:solidFill>
                  <a:schemeClr val="bg1"/>
                </a:solidFill>
              </a:rPr>
              <a:t>DAC </a:t>
            </a:r>
            <a:r>
              <a:rPr lang="en-GB" dirty="0" err="1">
                <a:solidFill>
                  <a:schemeClr val="bg1"/>
                </a:solidFill>
              </a:rPr>
              <a:t>Beachcroft</a:t>
            </a:r>
            <a:endParaRPr lang="en-GB" dirty="0">
              <a:solidFill>
                <a:schemeClr val="bg1"/>
              </a:solidFill>
            </a:endParaRPr>
          </a:p>
          <a:p>
            <a:pPr marL="285750" indent="-285750">
              <a:buFont typeface="Arial" panose="020B0604020202020204" pitchFamily="34" charset="0"/>
              <a:buChar char="•"/>
            </a:pPr>
            <a:r>
              <a:rPr lang="en-GB" b="1" dirty="0">
                <a:solidFill>
                  <a:schemeClr val="bg1"/>
                </a:solidFill>
              </a:rPr>
              <a:t>Jodie Sinclair</a:t>
            </a:r>
            <a:r>
              <a:rPr lang="en-GB" dirty="0">
                <a:solidFill>
                  <a:schemeClr val="bg1"/>
                </a:solidFill>
              </a:rPr>
              <a:t>, Partner, Bevan Brittan</a:t>
            </a:r>
          </a:p>
          <a:p>
            <a:pPr marL="285750" indent="-285750">
              <a:buFont typeface="Arial" panose="020B0604020202020204" pitchFamily="34" charset="0"/>
              <a:buChar char="•"/>
            </a:pPr>
            <a:r>
              <a:rPr lang="en-GB" b="1" dirty="0">
                <a:solidFill>
                  <a:schemeClr val="bg1"/>
                </a:solidFill>
              </a:rPr>
              <a:t>Julia Tybura</a:t>
            </a:r>
            <a:r>
              <a:rPr lang="en-GB" dirty="0">
                <a:solidFill>
                  <a:schemeClr val="bg1"/>
                </a:solidFill>
              </a:rPr>
              <a:t>, Managing Director, Zenon Consulting</a:t>
            </a:r>
          </a:p>
          <a:p>
            <a:pPr marL="285750" indent="-285750">
              <a:buFont typeface="Arial" panose="020B0604020202020204" pitchFamily="34" charset="0"/>
              <a:buChar char="•"/>
            </a:pPr>
            <a:r>
              <a:rPr lang="en-GB" b="1" dirty="0">
                <a:solidFill>
                  <a:schemeClr val="bg1"/>
                </a:solidFill>
              </a:rPr>
              <a:t>Victoria Watson</a:t>
            </a:r>
            <a:r>
              <a:rPr lang="en-GB" dirty="0">
                <a:solidFill>
                  <a:schemeClr val="bg1"/>
                </a:solidFill>
              </a:rPr>
              <a:t>, Partner, </a:t>
            </a:r>
            <a:r>
              <a:rPr lang="en-GB" dirty="0" err="1">
                <a:solidFill>
                  <a:schemeClr val="bg1"/>
                </a:solidFill>
              </a:rPr>
              <a:t>Capsticks</a:t>
            </a:r>
            <a:endParaRPr lang="en-GB"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43541" y="9592780"/>
            <a:ext cx="18764524" cy="1699626"/>
          </a:xfrm>
          <a:prstGeom prst="rect">
            <a:avLst/>
          </a:prstGeom>
          <a:solidFill>
            <a:srgbClr val="FF3392"/>
          </a:solidFill>
        </p:spPr>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029050" y="3473163"/>
            <a:ext cx="3280541" cy="3280541"/>
          </a:xfrm>
          <a:prstGeom prst="rect">
            <a:avLst/>
          </a:prstGeom>
        </p:spPr>
      </p:pic>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503730" y="3330004"/>
            <a:ext cx="3280541" cy="3280541"/>
          </a:xfrm>
          <a:prstGeom prst="rect">
            <a:avLst/>
          </a:prstGeom>
        </p:spPr>
      </p:pic>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978409" y="3330004"/>
            <a:ext cx="3280541" cy="3280541"/>
          </a:xfrm>
          <a:prstGeom prst="rect">
            <a:avLst/>
          </a:prstGeom>
        </p:spPr>
      </p:pic>
      <p:pic>
        <p:nvPicPr>
          <p:cNvPr id="6" name="Picture 6"/>
          <p:cNvPicPr>
            <a:picLocks noChangeAspect="1"/>
          </p:cNvPicPr>
          <p:nvPr/>
        </p:nvPicPr>
        <p:blipFill>
          <a:blip r:embed="rId3"/>
          <a:srcRect/>
          <a:stretch>
            <a:fillRect/>
          </a:stretch>
        </p:blipFill>
        <p:spPr>
          <a:xfrm>
            <a:off x="4241048" y="4766533"/>
            <a:ext cx="856546" cy="693802"/>
          </a:xfrm>
          <a:prstGeom prst="rect">
            <a:avLst/>
          </a:prstGeom>
        </p:spPr>
      </p:pic>
      <p:pic>
        <p:nvPicPr>
          <p:cNvPr id="7" name="Picture 7"/>
          <p:cNvPicPr>
            <a:picLocks noChangeAspect="1"/>
          </p:cNvPicPr>
          <p:nvPr/>
        </p:nvPicPr>
        <p:blipFill>
          <a:blip r:embed="rId4"/>
          <a:srcRect/>
          <a:stretch>
            <a:fillRect/>
          </a:stretch>
        </p:blipFill>
        <p:spPr>
          <a:xfrm>
            <a:off x="8674657" y="4500931"/>
            <a:ext cx="938686" cy="938686"/>
          </a:xfrm>
          <a:prstGeom prst="rect">
            <a:avLst/>
          </a:prstGeom>
        </p:spPr>
      </p:pic>
      <p:pic>
        <p:nvPicPr>
          <p:cNvPr id="8" name="Picture 8"/>
          <p:cNvPicPr>
            <a:picLocks noChangeAspect="1"/>
          </p:cNvPicPr>
          <p:nvPr/>
        </p:nvPicPr>
        <p:blipFill>
          <a:blip r:embed="rId5"/>
          <a:srcRect/>
          <a:stretch>
            <a:fillRect/>
          </a:stretch>
        </p:blipFill>
        <p:spPr>
          <a:xfrm>
            <a:off x="12600937" y="4289841"/>
            <a:ext cx="2035484" cy="1360867"/>
          </a:xfrm>
          <a:prstGeom prst="rect">
            <a:avLst/>
          </a:prstGeom>
        </p:spPr>
      </p:pic>
      <p:sp>
        <p:nvSpPr>
          <p:cNvPr id="9" name="TextBox 9"/>
          <p:cNvSpPr txBox="1"/>
          <p:nvPr/>
        </p:nvSpPr>
        <p:spPr>
          <a:xfrm>
            <a:off x="3849186" y="1507778"/>
            <a:ext cx="10589629" cy="728663"/>
          </a:xfrm>
          <a:prstGeom prst="rect">
            <a:avLst/>
          </a:prstGeom>
        </p:spPr>
        <p:txBody>
          <a:bodyPr lIns="0" tIns="0" rIns="0" bIns="0" rtlCol="0" anchor="t">
            <a:spAutoFit/>
          </a:bodyPr>
          <a:lstStyle/>
          <a:p>
            <a:pPr algn="ctr">
              <a:lnSpc>
                <a:spcPts val="5906"/>
              </a:lnSpc>
            </a:pPr>
            <a:r>
              <a:rPr lang="en-US" sz="4218" spc="42">
                <a:solidFill>
                  <a:srgbClr val="FF3392"/>
                </a:solidFill>
                <a:latin typeface="Norwester"/>
              </a:rPr>
              <a:t>Online Channels</a:t>
            </a:r>
          </a:p>
        </p:txBody>
      </p:sp>
      <p:grpSp>
        <p:nvGrpSpPr>
          <p:cNvPr id="10" name="Group 10"/>
          <p:cNvGrpSpPr/>
          <p:nvPr/>
        </p:nvGrpSpPr>
        <p:grpSpPr>
          <a:xfrm>
            <a:off x="7503730" y="7374107"/>
            <a:ext cx="3346849" cy="835477"/>
            <a:chOff x="0" y="0"/>
            <a:chExt cx="4462466" cy="1113969"/>
          </a:xfrm>
        </p:grpSpPr>
        <p:sp>
          <p:nvSpPr>
            <p:cNvPr id="11" name="TextBox 11"/>
            <p:cNvSpPr txBox="1"/>
            <p:nvPr/>
          </p:nvSpPr>
          <p:spPr>
            <a:xfrm>
              <a:off x="0" y="-38100"/>
              <a:ext cx="4462466" cy="466725"/>
            </a:xfrm>
            <a:prstGeom prst="rect">
              <a:avLst/>
            </a:prstGeom>
          </p:spPr>
          <p:txBody>
            <a:bodyPr lIns="0" tIns="0" rIns="0" bIns="0" rtlCol="0" anchor="t">
              <a:spAutoFit/>
            </a:bodyPr>
            <a:lstStyle/>
            <a:p>
              <a:pPr algn="ctr">
                <a:lnSpc>
                  <a:spcPts val="2953"/>
                </a:lnSpc>
              </a:pPr>
              <a:r>
                <a:rPr lang="en-US" sz="2109" spc="105">
                  <a:solidFill>
                    <a:srgbClr val="D32085"/>
                  </a:solidFill>
                  <a:latin typeface="Nunito Sans Bold"/>
                </a:rPr>
                <a:t>FACEBOOK</a:t>
              </a:r>
            </a:p>
          </p:txBody>
        </p:sp>
        <p:sp>
          <p:nvSpPr>
            <p:cNvPr id="12" name="TextBox 12"/>
            <p:cNvSpPr txBox="1"/>
            <p:nvPr/>
          </p:nvSpPr>
          <p:spPr>
            <a:xfrm>
              <a:off x="118025" y="640100"/>
              <a:ext cx="4226416" cy="473869"/>
            </a:xfrm>
            <a:prstGeom prst="rect">
              <a:avLst/>
            </a:prstGeom>
          </p:spPr>
          <p:txBody>
            <a:bodyPr lIns="0" tIns="0" rIns="0" bIns="0" rtlCol="0" anchor="t">
              <a:spAutoFit/>
            </a:bodyPr>
            <a:lstStyle/>
            <a:p>
              <a:pPr algn="ctr">
                <a:lnSpc>
                  <a:spcPts val="3051"/>
                </a:lnSpc>
              </a:pPr>
              <a:r>
                <a:rPr lang="en-US" sz="2179" dirty="0" smtClean="0">
                  <a:solidFill>
                    <a:srgbClr val="D32085"/>
                  </a:solidFill>
                  <a:latin typeface="Gidole"/>
                </a:rPr>
                <a:t>@</a:t>
              </a:r>
              <a:r>
                <a:rPr lang="en-US" sz="2179" dirty="0" err="1" smtClean="0">
                  <a:solidFill>
                    <a:srgbClr val="D32085"/>
                  </a:solidFill>
                  <a:latin typeface="Gidole"/>
                </a:rPr>
                <a:t>HPMA_London_Academy</a:t>
              </a:r>
              <a:endParaRPr lang="en-US" sz="2179" dirty="0">
                <a:solidFill>
                  <a:srgbClr val="D32085"/>
                </a:solidFill>
                <a:latin typeface="Gidole"/>
              </a:endParaRPr>
            </a:p>
          </p:txBody>
        </p:sp>
      </p:grpSp>
      <p:grpSp>
        <p:nvGrpSpPr>
          <p:cNvPr id="13" name="Group 13"/>
          <p:cNvGrpSpPr/>
          <p:nvPr/>
        </p:nvGrpSpPr>
        <p:grpSpPr>
          <a:xfrm>
            <a:off x="3142782" y="7374107"/>
            <a:ext cx="3346849" cy="835477"/>
            <a:chOff x="0" y="0"/>
            <a:chExt cx="4462466" cy="1113969"/>
          </a:xfrm>
        </p:grpSpPr>
        <p:sp>
          <p:nvSpPr>
            <p:cNvPr id="14" name="TextBox 14"/>
            <p:cNvSpPr txBox="1"/>
            <p:nvPr/>
          </p:nvSpPr>
          <p:spPr>
            <a:xfrm>
              <a:off x="0" y="-38100"/>
              <a:ext cx="4462466" cy="466725"/>
            </a:xfrm>
            <a:prstGeom prst="rect">
              <a:avLst/>
            </a:prstGeom>
          </p:spPr>
          <p:txBody>
            <a:bodyPr lIns="0" tIns="0" rIns="0" bIns="0" rtlCol="0" anchor="t">
              <a:spAutoFit/>
            </a:bodyPr>
            <a:lstStyle/>
            <a:p>
              <a:pPr algn="ctr">
                <a:lnSpc>
                  <a:spcPts val="2953"/>
                </a:lnSpc>
              </a:pPr>
              <a:r>
                <a:rPr lang="en-US" sz="2109" spc="105">
                  <a:solidFill>
                    <a:srgbClr val="D32085"/>
                  </a:solidFill>
                  <a:latin typeface="Nunito Sans Bold"/>
                </a:rPr>
                <a:t>TWITTER</a:t>
              </a:r>
            </a:p>
          </p:txBody>
        </p:sp>
        <p:sp>
          <p:nvSpPr>
            <p:cNvPr id="15" name="TextBox 15"/>
            <p:cNvSpPr txBox="1"/>
            <p:nvPr/>
          </p:nvSpPr>
          <p:spPr>
            <a:xfrm>
              <a:off x="118025" y="640100"/>
              <a:ext cx="4226416" cy="473869"/>
            </a:xfrm>
            <a:prstGeom prst="rect">
              <a:avLst/>
            </a:prstGeom>
          </p:spPr>
          <p:txBody>
            <a:bodyPr lIns="0" tIns="0" rIns="0" bIns="0" rtlCol="0" anchor="t">
              <a:spAutoFit/>
            </a:bodyPr>
            <a:lstStyle/>
            <a:p>
              <a:pPr algn="ctr">
                <a:lnSpc>
                  <a:spcPts val="3051"/>
                </a:lnSpc>
              </a:pPr>
              <a:r>
                <a:rPr lang="en-US" sz="2179">
                  <a:solidFill>
                    <a:srgbClr val="D32085"/>
                  </a:solidFill>
                  <a:latin typeface="Gidole"/>
                </a:rPr>
                <a:t>@HPMA_LondonAcademy</a:t>
              </a:r>
            </a:p>
          </p:txBody>
        </p:sp>
      </p:grpSp>
      <p:grpSp>
        <p:nvGrpSpPr>
          <p:cNvPr id="16" name="Group 16"/>
          <p:cNvGrpSpPr/>
          <p:nvPr/>
        </p:nvGrpSpPr>
        <p:grpSpPr>
          <a:xfrm>
            <a:off x="11978409" y="7374107"/>
            <a:ext cx="3346849" cy="835477"/>
            <a:chOff x="0" y="0"/>
            <a:chExt cx="4462466" cy="1113969"/>
          </a:xfrm>
        </p:grpSpPr>
        <p:sp>
          <p:nvSpPr>
            <p:cNvPr id="17" name="TextBox 17"/>
            <p:cNvSpPr txBox="1"/>
            <p:nvPr/>
          </p:nvSpPr>
          <p:spPr>
            <a:xfrm>
              <a:off x="0" y="-38100"/>
              <a:ext cx="4462466" cy="466725"/>
            </a:xfrm>
            <a:prstGeom prst="rect">
              <a:avLst/>
            </a:prstGeom>
          </p:spPr>
          <p:txBody>
            <a:bodyPr lIns="0" tIns="0" rIns="0" bIns="0" rtlCol="0" anchor="t">
              <a:spAutoFit/>
            </a:bodyPr>
            <a:lstStyle/>
            <a:p>
              <a:pPr algn="ctr">
                <a:lnSpc>
                  <a:spcPts val="2953"/>
                </a:lnSpc>
              </a:pPr>
              <a:r>
                <a:rPr lang="en-US" sz="2109" spc="105">
                  <a:solidFill>
                    <a:srgbClr val="D32085"/>
                  </a:solidFill>
                  <a:latin typeface="Nunito Sans Bold"/>
                </a:rPr>
                <a:t>WEBSITE</a:t>
              </a:r>
            </a:p>
          </p:txBody>
        </p:sp>
        <p:sp>
          <p:nvSpPr>
            <p:cNvPr id="18" name="TextBox 18"/>
            <p:cNvSpPr txBox="1"/>
            <p:nvPr/>
          </p:nvSpPr>
          <p:spPr>
            <a:xfrm>
              <a:off x="118025" y="640100"/>
              <a:ext cx="4226416" cy="473869"/>
            </a:xfrm>
            <a:prstGeom prst="rect">
              <a:avLst/>
            </a:prstGeom>
          </p:spPr>
          <p:txBody>
            <a:bodyPr lIns="0" tIns="0" rIns="0" bIns="0" rtlCol="0" anchor="t">
              <a:spAutoFit/>
            </a:bodyPr>
            <a:lstStyle/>
            <a:p>
              <a:pPr algn="ctr">
                <a:lnSpc>
                  <a:spcPts val="3051"/>
                </a:lnSpc>
              </a:pPr>
              <a:r>
                <a:rPr lang="en-US" sz="2179">
                  <a:solidFill>
                    <a:srgbClr val="D32085"/>
                  </a:solidFill>
                  <a:latin typeface="Gidole"/>
                </a:rPr>
                <a:t>www.hpma.org.uk</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2830269" y="4306674"/>
            <a:ext cx="9448800" cy="9448800"/>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14166235" y="-1743737"/>
            <a:ext cx="5544873" cy="5544873"/>
          </a:xfrm>
          <a:prstGeom prst="rect">
            <a:avLst/>
          </a:prstGeom>
        </p:spPr>
      </p:pic>
      <p:grpSp>
        <p:nvGrpSpPr>
          <p:cNvPr id="4" name="Group 4"/>
          <p:cNvGrpSpPr/>
          <p:nvPr/>
        </p:nvGrpSpPr>
        <p:grpSpPr>
          <a:xfrm>
            <a:off x="9377069" y="2551543"/>
            <a:ext cx="6820358" cy="7464403"/>
            <a:chOff x="-4726" y="-1835475"/>
            <a:chExt cx="9093811" cy="9952537"/>
          </a:xfrm>
        </p:grpSpPr>
        <p:sp>
          <p:nvSpPr>
            <p:cNvPr id="5" name="TextBox 5"/>
            <p:cNvSpPr txBox="1"/>
            <p:nvPr/>
          </p:nvSpPr>
          <p:spPr>
            <a:xfrm>
              <a:off x="-4726" y="-1835475"/>
              <a:ext cx="9093811" cy="1151335"/>
            </a:xfrm>
            <a:prstGeom prst="rect">
              <a:avLst/>
            </a:prstGeom>
          </p:spPr>
          <p:txBody>
            <a:bodyPr lIns="0" tIns="0" rIns="0" bIns="0" rtlCol="0" anchor="t">
              <a:spAutoFit/>
            </a:bodyPr>
            <a:lstStyle/>
            <a:p>
              <a:pPr algn="l">
                <a:lnSpc>
                  <a:spcPts val="7284"/>
                </a:lnSpc>
              </a:pPr>
              <a:r>
                <a:rPr lang="en-US" sz="5203" dirty="0">
                  <a:solidFill>
                    <a:srgbClr val="FFF4FB"/>
                  </a:solidFill>
                  <a:latin typeface="Norwester"/>
                </a:rPr>
                <a:t>CRAIG DE SOUSA</a:t>
              </a:r>
            </a:p>
          </p:txBody>
        </p:sp>
        <p:sp>
          <p:nvSpPr>
            <p:cNvPr id="6" name="TextBox 6"/>
            <p:cNvSpPr txBox="1"/>
            <p:nvPr/>
          </p:nvSpPr>
          <p:spPr>
            <a:xfrm>
              <a:off x="-4726" y="-664952"/>
              <a:ext cx="7722059" cy="622697"/>
            </a:xfrm>
            <a:prstGeom prst="rect">
              <a:avLst/>
            </a:prstGeom>
          </p:spPr>
          <p:txBody>
            <a:bodyPr lIns="0" tIns="0" rIns="0" bIns="0" rtlCol="0" anchor="t">
              <a:spAutoFit/>
            </a:bodyPr>
            <a:lstStyle/>
            <a:p>
              <a:pPr algn="l">
                <a:lnSpc>
                  <a:spcPts val="3937"/>
                </a:lnSpc>
              </a:pPr>
              <a:r>
                <a:rPr lang="en-US" sz="2812" spc="140" dirty="0">
                  <a:solidFill>
                    <a:srgbClr val="FFF4FB"/>
                  </a:solidFill>
                  <a:latin typeface="League Spartan"/>
                </a:rPr>
                <a:t>VICE PRESIDENT 2020 -</a:t>
              </a:r>
            </a:p>
          </p:txBody>
        </p:sp>
        <p:sp>
          <p:nvSpPr>
            <p:cNvPr id="7" name="TextBox 7"/>
            <p:cNvSpPr txBox="1"/>
            <p:nvPr/>
          </p:nvSpPr>
          <p:spPr>
            <a:xfrm>
              <a:off x="-4726" y="-8239"/>
              <a:ext cx="6682042" cy="8125301"/>
            </a:xfrm>
            <a:prstGeom prst="rect">
              <a:avLst/>
            </a:prstGeom>
          </p:spPr>
          <p:txBody>
            <a:bodyPr wrap="square" lIns="0" tIns="0" rIns="0" bIns="0" rtlCol="0" anchor="t">
              <a:spAutoFit/>
            </a:bodyPr>
            <a:lstStyle/>
            <a:p>
              <a:r>
                <a:rPr lang="en-GB" sz="2200" dirty="0">
                  <a:solidFill>
                    <a:schemeClr val="bg1"/>
                  </a:solidFill>
                  <a:latin typeface="Nunito" panose="020B0604020202020204" charset="0"/>
                </a:rPr>
                <a:t>The Academy has achieved a great deal over the last year and that is testament to the hard work of the team running the day to day operations but also to those that kindly volunteer their time and support to developing our unique and well regarded offering. </a:t>
              </a:r>
            </a:p>
            <a:p>
              <a:r>
                <a:rPr lang="en-GB" sz="2200" dirty="0">
                  <a:solidFill>
                    <a:schemeClr val="bg1"/>
                  </a:solidFill>
                  <a:latin typeface="Nunito" panose="020B0604020202020204" charset="0"/>
                </a:rPr>
                <a:t> </a:t>
              </a:r>
            </a:p>
            <a:p>
              <a:r>
                <a:rPr lang="en-GB" sz="2200" dirty="0">
                  <a:solidFill>
                    <a:schemeClr val="bg1"/>
                  </a:solidFill>
                  <a:latin typeface="Nunito" panose="020B0604020202020204" charset="0"/>
                </a:rPr>
                <a:t>Looking forward to 2020/21, there are a number of challenges to work our way through with COVID-19, but this will give us the opportunity to test and try new things and build on our great achievements. In the coming year we will look at how we do more of what we’re good at and seek to expand our offering to more organisations in the capital and south east</a:t>
              </a:r>
              <a:r>
                <a:rPr lang="en-GB" i="1" dirty="0"/>
                <a:t>.</a:t>
              </a:r>
              <a:endParaRPr lang="en-GB" sz="2400" dirty="0"/>
            </a:p>
          </p:txBody>
        </p:sp>
      </p:grpSp>
      <p:pic>
        <p:nvPicPr>
          <p:cNvPr id="8" name="Picture 8"/>
          <p:cNvPicPr>
            <a:picLocks noChangeAspect="1"/>
          </p:cNvPicPr>
          <p:nvPr/>
        </p:nvPicPr>
        <p:blipFill>
          <a:blip r:embed="rId4"/>
          <a:srcRect/>
          <a:stretch>
            <a:fillRect/>
          </a:stretch>
        </p:blipFill>
        <p:spPr>
          <a:xfrm>
            <a:off x="14479287" y="4421900"/>
            <a:ext cx="3568036" cy="3568036"/>
          </a:xfrm>
          <a:prstGeom prst="rect">
            <a:avLst/>
          </a:prstGeom>
        </p:spPr>
      </p:pic>
      <p:pic>
        <p:nvPicPr>
          <p:cNvPr id="9"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288106" y="2347808"/>
            <a:ext cx="2417960" cy="3510263"/>
          </a:xfrm>
          <a:prstGeom prst="rect">
            <a:avLst/>
          </a:prstGeom>
        </p:spPr>
      </p:pic>
      <p:grpSp>
        <p:nvGrpSpPr>
          <p:cNvPr id="10" name="Group 10"/>
          <p:cNvGrpSpPr/>
          <p:nvPr/>
        </p:nvGrpSpPr>
        <p:grpSpPr>
          <a:xfrm>
            <a:off x="1451250" y="829547"/>
            <a:ext cx="6820358" cy="7400265"/>
            <a:chOff x="0" y="-95250"/>
            <a:chExt cx="9093811" cy="9867018"/>
          </a:xfrm>
        </p:grpSpPr>
        <p:sp>
          <p:nvSpPr>
            <p:cNvPr id="11" name="TextBox 11"/>
            <p:cNvSpPr txBox="1"/>
            <p:nvPr/>
          </p:nvSpPr>
          <p:spPr>
            <a:xfrm>
              <a:off x="0" y="-95250"/>
              <a:ext cx="9093811" cy="1151334"/>
            </a:xfrm>
            <a:prstGeom prst="rect">
              <a:avLst/>
            </a:prstGeom>
          </p:spPr>
          <p:txBody>
            <a:bodyPr lIns="0" tIns="0" rIns="0" bIns="0" rtlCol="0" anchor="t">
              <a:spAutoFit/>
            </a:bodyPr>
            <a:lstStyle/>
            <a:p>
              <a:pPr algn="l">
                <a:lnSpc>
                  <a:spcPts val="7284"/>
                </a:lnSpc>
              </a:pPr>
              <a:r>
                <a:rPr lang="en-US" sz="5203">
                  <a:solidFill>
                    <a:srgbClr val="FFF4FB"/>
                  </a:solidFill>
                  <a:latin typeface="Norwester"/>
                </a:rPr>
                <a:t>JANET LYNCH</a:t>
              </a:r>
            </a:p>
          </p:txBody>
        </p:sp>
        <p:sp>
          <p:nvSpPr>
            <p:cNvPr id="12" name="TextBox 12"/>
            <p:cNvSpPr txBox="1"/>
            <p:nvPr/>
          </p:nvSpPr>
          <p:spPr>
            <a:xfrm>
              <a:off x="0" y="1306401"/>
              <a:ext cx="7722059" cy="622697"/>
            </a:xfrm>
            <a:prstGeom prst="rect">
              <a:avLst/>
            </a:prstGeom>
          </p:spPr>
          <p:txBody>
            <a:bodyPr lIns="0" tIns="0" rIns="0" bIns="0" rtlCol="0" anchor="t">
              <a:spAutoFit/>
            </a:bodyPr>
            <a:lstStyle/>
            <a:p>
              <a:pPr algn="l">
                <a:lnSpc>
                  <a:spcPts val="3937"/>
                </a:lnSpc>
              </a:pPr>
              <a:r>
                <a:rPr lang="en-US" sz="2812" spc="140">
                  <a:solidFill>
                    <a:srgbClr val="FFF4FB"/>
                  </a:solidFill>
                  <a:latin typeface="League Spartan"/>
                </a:rPr>
                <a:t>VICE PRESIDENT 2019-2020</a:t>
              </a:r>
            </a:p>
          </p:txBody>
        </p:sp>
        <p:sp>
          <p:nvSpPr>
            <p:cNvPr id="13" name="TextBox 13"/>
            <p:cNvSpPr txBox="1"/>
            <p:nvPr/>
          </p:nvSpPr>
          <p:spPr>
            <a:xfrm>
              <a:off x="1" y="2350935"/>
              <a:ext cx="6263792" cy="7420833"/>
            </a:xfrm>
            <a:prstGeom prst="rect">
              <a:avLst/>
            </a:prstGeom>
          </p:spPr>
          <p:txBody>
            <a:bodyPr wrap="square" lIns="0" tIns="0" rIns="0" bIns="0" rtlCol="0" anchor="t">
              <a:spAutoFit/>
            </a:bodyPr>
            <a:lstStyle/>
            <a:p>
              <a:pPr marL="179934" lvl="1">
                <a:lnSpc>
                  <a:spcPts val="3051"/>
                </a:lnSpc>
              </a:pPr>
              <a:r>
                <a:rPr lang="en-GB" sz="2200" dirty="0">
                  <a:solidFill>
                    <a:schemeClr val="bg1"/>
                  </a:solidFill>
                </a:rPr>
                <a:t>The last year has seen continued growth and development for the London Academy, and it's been a privilege to be VP during such a positive period. The programmes delivered have been accessed and valued by huge numbers of workforce professionals, and have supported their careers and personal/ professional development. I've now stepped down a year after retiring from the NHS, and have been immensely proud of everything we've achieved, driven by Rachael, Diana and the Academy Board</a:t>
              </a:r>
              <a:r>
                <a:rPr lang="en-US" sz="2200" dirty="0" smtClean="0">
                  <a:solidFill>
                    <a:schemeClr val="bg1"/>
                  </a:solidFill>
                  <a:latin typeface="Gidole"/>
                </a:rPr>
                <a:t>.</a:t>
              </a:r>
              <a:endParaRPr lang="en-US" sz="2200" dirty="0">
                <a:solidFill>
                  <a:schemeClr val="bg1"/>
                </a:solidFill>
                <a:latin typeface="Gidole"/>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46493" y="-7259377"/>
            <a:ext cx="10473125" cy="8871353"/>
            <a:chOff x="0" y="0"/>
            <a:chExt cx="2374900" cy="2011680"/>
          </a:xfrm>
        </p:grpSpPr>
        <p:sp>
          <p:nvSpPr>
            <p:cNvPr id="3" name="Freeform 3"/>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3D393B"/>
            </a:solidFill>
          </p:spPr>
        </p:sp>
      </p:grpSp>
      <p:grpSp>
        <p:nvGrpSpPr>
          <p:cNvPr id="4" name="Group 4"/>
          <p:cNvGrpSpPr>
            <a:grpSpLocks noChangeAspect="1"/>
          </p:cNvGrpSpPr>
          <p:nvPr/>
        </p:nvGrpSpPr>
        <p:grpSpPr>
          <a:xfrm>
            <a:off x="7554507" y="-8378947"/>
            <a:ext cx="11479985" cy="9724223"/>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3D393B"/>
            </a:solidFill>
          </p:spPr>
        </p:sp>
      </p:grpSp>
      <p:grpSp>
        <p:nvGrpSpPr>
          <p:cNvPr id="6" name="Group 6"/>
          <p:cNvGrpSpPr>
            <a:grpSpLocks noChangeAspect="1"/>
          </p:cNvGrpSpPr>
          <p:nvPr/>
        </p:nvGrpSpPr>
        <p:grpSpPr>
          <a:xfrm>
            <a:off x="-1019525" y="8979497"/>
            <a:ext cx="10473125" cy="8871353"/>
            <a:chOff x="0" y="0"/>
            <a:chExt cx="2374900" cy="2011680"/>
          </a:xfrm>
        </p:grpSpPr>
        <p:sp>
          <p:nvSpPr>
            <p:cNvPr id="7" name="Freeform 7"/>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8" name="Group 8"/>
          <p:cNvGrpSpPr>
            <a:grpSpLocks noChangeAspect="1"/>
          </p:cNvGrpSpPr>
          <p:nvPr/>
        </p:nvGrpSpPr>
        <p:grpSpPr>
          <a:xfrm>
            <a:off x="7205275" y="8979497"/>
            <a:ext cx="11479985" cy="9724223"/>
            <a:chOff x="0" y="0"/>
            <a:chExt cx="2374900" cy="2011680"/>
          </a:xfrm>
        </p:grpSpPr>
        <p:sp>
          <p:nvSpPr>
            <p:cNvPr id="9" name="Freeform 9"/>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10" name="Group 10"/>
          <p:cNvGrpSpPr>
            <a:grpSpLocks noChangeAspect="1"/>
          </p:cNvGrpSpPr>
          <p:nvPr/>
        </p:nvGrpSpPr>
        <p:grpSpPr>
          <a:xfrm>
            <a:off x="-1019525" y="8979497"/>
            <a:ext cx="10473125" cy="8871353"/>
            <a:chOff x="0" y="0"/>
            <a:chExt cx="2374900" cy="2011680"/>
          </a:xfrm>
        </p:grpSpPr>
        <p:sp>
          <p:nvSpPr>
            <p:cNvPr id="11" name="Freeform 11"/>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3D393B"/>
            </a:solidFill>
          </p:spPr>
        </p:sp>
      </p:grpSp>
      <p:grpSp>
        <p:nvGrpSpPr>
          <p:cNvPr id="12" name="Group 12"/>
          <p:cNvGrpSpPr>
            <a:grpSpLocks noChangeAspect="1"/>
          </p:cNvGrpSpPr>
          <p:nvPr/>
        </p:nvGrpSpPr>
        <p:grpSpPr>
          <a:xfrm>
            <a:off x="7205275" y="8979497"/>
            <a:ext cx="11479985" cy="9724223"/>
            <a:chOff x="0" y="0"/>
            <a:chExt cx="2374900" cy="2011680"/>
          </a:xfrm>
        </p:grpSpPr>
        <p:sp>
          <p:nvSpPr>
            <p:cNvPr id="13" name="Freeform 13"/>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3D393B"/>
            </a:solidFill>
          </p:spPr>
        </p:sp>
      </p:grpSp>
      <p:pic>
        <p:nvPicPr>
          <p:cNvPr id="14" name="Picture 14">
            <a:hlinkClick r:id="rId3"/>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542229" y="3611166"/>
            <a:ext cx="2487442" cy="1750926"/>
          </a:xfrm>
          <a:prstGeom prst="rect">
            <a:avLst/>
          </a:prstGeom>
        </p:spPr>
      </p:pic>
      <p:sp>
        <p:nvSpPr>
          <p:cNvPr id="15" name="TextBox 15"/>
          <p:cNvSpPr txBox="1"/>
          <p:nvPr/>
        </p:nvSpPr>
        <p:spPr>
          <a:xfrm>
            <a:off x="2362200" y="5651267"/>
            <a:ext cx="11869911" cy="1486369"/>
          </a:xfrm>
          <a:prstGeom prst="rect">
            <a:avLst/>
          </a:prstGeom>
        </p:spPr>
        <p:txBody>
          <a:bodyPr lIns="0" tIns="0" rIns="0" bIns="0" rtlCol="0" anchor="t">
            <a:spAutoFit/>
          </a:bodyPr>
          <a:lstStyle/>
          <a:p>
            <a:pPr algn="ctr">
              <a:lnSpc>
                <a:spcPts val="5906"/>
              </a:lnSpc>
            </a:pPr>
            <a:r>
              <a:rPr lang="en-US" sz="2800" spc="42" dirty="0" smtClean="0">
                <a:solidFill>
                  <a:srgbClr val="FFF4FB"/>
                </a:solidFill>
                <a:latin typeface="League Spartan"/>
              </a:rPr>
              <a:t>https://youtu.be/STGbvU7Hpig</a:t>
            </a:r>
          </a:p>
          <a:p>
            <a:pPr algn="ctr">
              <a:lnSpc>
                <a:spcPts val="5906"/>
              </a:lnSpc>
            </a:pPr>
            <a:endParaRPr lang="en-US" sz="4218" spc="42" dirty="0">
              <a:solidFill>
                <a:srgbClr val="FFF4FB"/>
              </a:solidFill>
              <a:latin typeface="League Spartan"/>
            </a:endParaRPr>
          </a:p>
        </p:txBody>
      </p:sp>
      <p:sp>
        <p:nvSpPr>
          <p:cNvPr id="17" name="TextBox 15"/>
          <p:cNvSpPr txBox="1"/>
          <p:nvPr/>
        </p:nvSpPr>
        <p:spPr>
          <a:xfrm>
            <a:off x="3361444" y="2336391"/>
            <a:ext cx="11869911" cy="1486369"/>
          </a:xfrm>
          <a:prstGeom prst="rect">
            <a:avLst/>
          </a:prstGeom>
        </p:spPr>
        <p:txBody>
          <a:bodyPr lIns="0" tIns="0" rIns="0" bIns="0" rtlCol="0" anchor="t">
            <a:spAutoFit/>
          </a:bodyPr>
          <a:lstStyle/>
          <a:p>
            <a:pPr algn="ctr">
              <a:lnSpc>
                <a:spcPts val="5906"/>
              </a:lnSpc>
            </a:pPr>
            <a:r>
              <a:rPr lang="en-US" sz="4218" spc="42" dirty="0" smtClean="0">
                <a:solidFill>
                  <a:srgbClr val="FFF4FB"/>
                </a:solidFill>
                <a:latin typeface="League Spartan"/>
              </a:rPr>
              <a:t>HPMA London Academy</a:t>
            </a:r>
          </a:p>
          <a:p>
            <a:pPr algn="ctr">
              <a:lnSpc>
                <a:spcPts val="5906"/>
              </a:lnSpc>
            </a:pPr>
            <a:endParaRPr lang="en-US" sz="4218" spc="42" dirty="0">
              <a:solidFill>
                <a:srgbClr val="FFF4FB"/>
              </a:solidFill>
              <a:latin typeface="League Spart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3392"/>
        </a:solidFill>
        <a:effectLst/>
      </p:bgPr>
    </p:bg>
    <p:spTree>
      <p:nvGrpSpPr>
        <p:cNvPr id="1" name=""/>
        <p:cNvGrpSpPr/>
        <p:nvPr/>
      </p:nvGrpSpPr>
      <p:grpSpPr>
        <a:xfrm>
          <a:off x="0" y="0"/>
          <a:ext cx="0" cy="0"/>
          <a:chOff x="0" y="0"/>
          <a:chExt cx="0" cy="0"/>
        </a:xfrm>
      </p:grpSpPr>
      <p:grpSp>
        <p:nvGrpSpPr>
          <p:cNvPr id="3" name="Group 3"/>
          <p:cNvGrpSpPr/>
          <p:nvPr/>
        </p:nvGrpSpPr>
        <p:grpSpPr>
          <a:xfrm>
            <a:off x="4707748" y="1133802"/>
            <a:ext cx="10311406" cy="2398279"/>
            <a:chOff x="0" y="-76200"/>
            <a:chExt cx="13748541" cy="3197704"/>
          </a:xfrm>
        </p:grpSpPr>
        <p:sp>
          <p:nvSpPr>
            <p:cNvPr id="4" name="TextBox 4"/>
            <p:cNvSpPr txBox="1"/>
            <p:nvPr/>
          </p:nvSpPr>
          <p:spPr>
            <a:xfrm>
              <a:off x="0" y="-76200"/>
              <a:ext cx="11649367" cy="916226"/>
            </a:xfrm>
            <a:prstGeom prst="rect">
              <a:avLst/>
            </a:prstGeom>
          </p:spPr>
          <p:txBody>
            <a:bodyPr lIns="0" tIns="0" rIns="0" bIns="0" rtlCol="0" anchor="t">
              <a:spAutoFit/>
            </a:bodyPr>
            <a:lstStyle/>
            <a:p>
              <a:pPr algn="l">
                <a:lnSpc>
                  <a:spcPts val="5880"/>
                </a:lnSpc>
              </a:pPr>
              <a:r>
                <a:rPr lang="en-US" sz="4200" spc="210">
                  <a:solidFill>
                    <a:srgbClr val="FFF4FB"/>
                  </a:solidFill>
                  <a:latin typeface="Norwester"/>
                </a:rPr>
                <a:t>ABOUT THE HPMA LONDON ACADEMY</a:t>
              </a:r>
            </a:p>
          </p:txBody>
        </p:sp>
        <p:sp>
          <p:nvSpPr>
            <p:cNvPr id="5" name="TextBox 5"/>
            <p:cNvSpPr txBox="1"/>
            <p:nvPr/>
          </p:nvSpPr>
          <p:spPr>
            <a:xfrm>
              <a:off x="0" y="1582622"/>
              <a:ext cx="13748541" cy="1538882"/>
            </a:xfrm>
            <a:prstGeom prst="rect">
              <a:avLst/>
            </a:prstGeom>
          </p:spPr>
          <p:txBody>
            <a:bodyPr lIns="0" tIns="0" rIns="0" bIns="0" rtlCol="0" anchor="t">
              <a:spAutoFit/>
            </a:bodyPr>
            <a:lstStyle/>
            <a:p>
              <a:pPr algn="ctr">
                <a:lnSpc>
                  <a:spcPts val="4479"/>
                </a:lnSpc>
              </a:pPr>
              <a:r>
                <a:rPr lang="en-US" sz="3199" spc="31" dirty="0">
                  <a:solidFill>
                    <a:srgbClr val="FFF4FB"/>
                  </a:solidFill>
                  <a:latin typeface="Nunito"/>
                </a:rPr>
                <a:t>The only </a:t>
              </a:r>
              <a:r>
                <a:rPr lang="en-US" sz="3199" spc="31" dirty="0" smtClean="0">
                  <a:solidFill>
                    <a:srgbClr val="FFF4FB"/>
                  </a:solidFill>
                  <a:latin typeface="Nunito"/>
                </a:rPr>
                <a:t>Academy delivering development for </a:t>
              </a:r>
              <a:r>
                <a:rPr lang="en-US" sz="3199" spc="31" dirty="0">
                  <a:solidFill>
                    <a:srgbClr val="FFF4FB"/>
                  </a:solidFill>
                  <a:latin typeface="Nunito"/>
                </a:rPr>
                <a:t>workforce professionals in the UK</a:t>
              </a:r>
            </a:p>
          </p:txBody>
        </p:sp>
      </p:grpSp>
      <p:grpSp>
        <p:nvGrpSpPr>
          <p:cNvPr id="6" name="Group 6"/>
          <p:cNvGrpSpPr>
            <a:grpSpLocks noChangeAspect="1"/>
          </p:cNvGrpSpPr>
          <p:nvPr/>
        </p:nvGrpSpPr>
        <p:grpSpPr>
          <a:xfrm>
            <a:off x="-1019525" y="8979497"/>
            <a:ext cx="10473125" cy="8871353"/>
            <a:chOff x="0" y="0"/>
            <a:chExt cx="2374900" cy="2011680"/>
          </a:xfrm>
        </p:grpSpPr>
        <p:sp>
          <p:nvSpPr>
            <p:cNvPr id="7" name="Freeform 7"/>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FFFF"/>
            </a:solidFill>
          </p:spPr>
        </p:sp>
      </p:grpSp>
      <p:grpSp>
        <p:nvGrpSpPr>
          <p:cNvPr id="8" name="Group 8"/>
          <p:cNvGrpSpPr>
            <a:grpSpLocks noChangeAspect="1"/>
          </p:cNvGrpSpPr>
          <p:nvPr/>
        </p:nvGrpSpPr>
        <p:grpSpPr>
          <a:xfrm>
            <a:off x="7205275" y="8979497"/>
            <a:ext cx="11479985" cy="9724223"/>
            <a:chOff x="0" y="0"/>
            <a:chExt cx="2374900" cy="2011680"/>
          </a:xfrm>
        </p:grpSpPr>
        <p:sp>
          <p:nvSpPr>
            <p:cNvPr id="9" name="Freeform 9"/>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FFFF"/>
            </a:solidFill>
          </p:spPr>
        </p:sp>
      </p:grpSp>
      <p:grpSp>
        <p:nvGrpSpPr>
          <p:cNvPr id="10" name="Group 10"/>
          <p:cNvGrpSpPr>
            <a:grpSpLocks noChangeAspect="1"/>
          </p:cNvGrpSpPr>
          <p:nvPr/>
        </p:nvGrpSpPr>
        <p:grpSpPr>
          <a:xfrm>
            <a:off x="-871476" y="-7411777"/>
            <a:ext cx="10473125" cy="8871353"/>
            <a:chOff x="0" y="0"/>
            <a:chExt cx="2374900" cy="2011680"/>
          </a:xfrm>
        </p:grpSpPr>
        <p:sp>
          <p:nvSpPr>
            <p:cNvPr id="11" name="Freeform 11"/>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FFFF"/>
            </a:solidFill>
          </p:spPr>
        </p:sp>
      </p:grpSp>
      <p:grpSp>
        <p:nvGrpSpPr>
          <p:cNvPr id="12" name="Group 12"/>
          <p:cNvGrpSpPr>
            <a:grpSpLocks noChangeAspect="1"/>
          </p:cNvGrpSpPr>
          <p:nvPr/>
        </p:nvGrpSpPr>
        <p:grpSpPr>
          <a:xfrm>
            <a:off x="7429524" y="-8531347"/>
            <a:ext cx="11479985" cy="9724223"/>
            <a:chOff x="0" y="0"/>
            <a:chExt cx="2374900" cy="2011680"/>
          </a:xfrm>
        </p:grpSpPr>
        <p:sp>
          <p:nvSpPr>
            <p:cNvPr id="13" name="Freeform 13"/>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F4FB"/>
            </a:solidFill>
          </p:spPr>
        </p:sp>
      </p:grpSp>
      <p:sp>
        <p:nvSpPr>
          <p:cNvPr id="14" name="TextBox 14"/>
          <p:cNvSpPr txBox="1"/>
          <p:nvPr/>
        </p:nvSpPr>
        <p:spPr>
          <a:xfrm>
            <a:off x="147707" y="3626746"/>
            <a:ext cx="7281817" cy="2885405"/>
          </a:xfrm>
          <a:prstGeom prst="rect">
            <a:avLst/>
          </a:prstGeom>
        </p:spPr>
        <p:txBody>
          <a:bodyPr lIns="0" tIns="0" rIns="0" bIns="0" rtlCol="0" anchor="t">
            <a:spAutoFit/>
          </a:bodyPr>
          <a:lstStyle/>
          <a:p>
            <a:pPr algn="l">
              <a:lnSpc>
                <a:spcPts val="4479"/>
              </a:lnSpc>
            </a:pPr>
            <a:r>
              <a:rPr lang="en-US" sz="3199" spc="31" dirty="0">
                <a:solidFill>
                  <a:srgbClr val="FFF4FB"/>
                </a:solidFill>
                <a:latin typeface="Nunito"/>
              </a:rPr>
              <a:t>Provides comprehensive </a:t>
            </a:r>
            <a:r>
              <a:rPr lang="en-US" sz="3199" spc="31" dirty="0" err="1">
                <a:solidFill>
                  <a:srgbClr val="FFF4FB"/>
                </a:solidFill>
                <a:latin typeface="Nunito"/>
              </a:rPr>
              <a:t>programme</a:t>
            </a:r>
            <a:r>
              <a:rPr lang="en-US" sz="3199" spc="31" dirty="0">
                <a:solidFill>
                  <a:srgbClr val="FFF4FB"/>
                </a:solidFill>
                <a:latin typeface="Nunito"/>
              </a:rPr>
              <a:t> of learning and development for workforce professionals from 57 </a:t>
            </a:r>
            <a:r>
              <a:rPr lang="en-US" sz="3199" spc="31" dirty="0" smtClean="0">
                <a:solidFill>
                  <a:srgbClr val="FFF4FB"/>
                </a:solidFill>
                <a:latin typeface="Nunito"/>
              </a:rPr>
              <a:t>healthcare </a:t>
            </a:r>
            <a:r>
              <a:rPr lang="en-US" sz="3199" spc="31" dirty="0" err="1">
                <a:solidFill>
                  <a:srgbClr val="FFF4FB"/>
                </a:solidFill>
                <a:latin typeface="Nunito"/>
              </a:rPr>
              <a:t>organisations</a:t>
            </a:r>
            <a:r>
              <a:rPr lang="en-US" sz="3199" spc="31" dirty="0">
                <a:solidFill>
                  <a:srgbClr val="FFF4FB"/>
                </a:solidFill>
                <a:latin typeface="Nunito"/>
              </a:rPr>
              <a:t> in London </a:t>
            </a:r>
            <a:r>
              <a:rPr lang="en-US" sz="3199" spc="31" dirty="0" smtClean="0">
                <a:solidFill>
                  <a:srgbClr val="FFF4FB"/>
                </a:solidFill>
                <a:latin typeface="Nunito"/>
              </a:rPr>
              <a:t>and surrounding areas.</a:t>
            </a:r>
            <a:endParaRPr lang="en-US" sz="3199" spc="31" dirty="0">
              <a:solidFill>
                <a:srgbClr val="FFF4FB"/>
              </a:solidFill>
              <a:latin typeface="Nunito"/>
            </a:endParaRPr>
          </a:p>
        </p:txBody>
      </p:sp>
      <p:sp>
        <p:nvSpPr>
          <p:cNvPr id="15" name="TextBox 15"/>
          <p:cNvSpPr txBox="1"/>
          <p:nvPr/>
        </p:nvSpPr>
        <p:spPr>
          <a:xfrm>
            <a:off x="10515600" y="3876483"/>
            <a:ext cx="7412178" cy="2308324"/>
          </a:xfrm>
          <a:prstGeom prst="rect">
            <a:avLst/>
          </a:prstGeom>
        </p:spPr>
        <p:txBody>
          <a:bodyPr lIns="0" tIns="0" rIns="0" bIns="0" rtlCol="0" anchor="t">
            <a:spAutoFit/>
          </a:bodyPr>
          <a:lstStyle/>
          <a:p>
            <a:pPr algn="l">
              <a:lnSpc>
                <a:spcPts val="4479"/>
              </a:lnSpc>
            </a:pPr>
            <a:r>
              <a:rPr lang="en-US" sz="3199" spc="31" dirty="0">
                <a:solidFill>
                  <a:srgbClr val="FFF4FB"/>
                </a:solidFill>
                <a:latin typeface="Nunito"/>
              </a:rPr>
              <a:t>The HPMA is a charitable </a:t>
            </a:r>
            <a:r>
              <a:rPr lang="en-US" sz="3199" spc="31" dirty="0" err="1">
                <a:solidFill>
                  <a:srgbClr val="FFF4FB"/>
                </a:solidFill>
                <a:latin typeface="Nunito"/>
              </a:rPr>
              <a:t>organisation</a:t>
            </a:r>
            <a:r>
              <a:rPr lang="en-US" sz="3199" spc="31" dirty="0">
                <a:solidFill>
                  <a:srgbClr val="FFF4FB"/>
                </a:solidFill>
                <a:latin typeface="Nunito"/>
              </a:rPr>
              <a:t>, governed by Trustees with a National Council of HR Director Vice Presidents from each branch of the </a:t>
            </a:r>
            <a:r>
              <a:rPr lang="en-US" sz="3199" spc="31" dirty="0" smtClean="0">
                <a:solidFill>
                  <a:srgbClr val="FFF4FB"/>
                </a:solidFill>
                <a:latin typeface="Nunito"/>
              </a:rPr>
              <a:t>HPMA.</a:t>
            </a:r>
            <a:endParaRPr lang="en-US" sz="3199" spc="31" dirty="0">
              <a:solidFill>
                <a:srgbClr val="FFF4FB"/>
              </a:solidFill>
              <a:latin typeface="Nunito"/>
            </a:endParaRPr>
          </a:p>
        </p:txBody>
      </p:sp>
      <p:sp>
        <p:nvSpPr>
          <p:cNvPr id="16" name="TextBox 16"/>
          <p:cNvSpPr txBox="1"/>
          <p:nvPr/>
        </p:nvSpPr>
        <p:spPr>
          <a:xfrm>
            <a:off x="4614502" y="6529210"/>
            <a:ext cx="10454048" cy="2308324"/>
          </a:xfrm>
          <a:prstGeom prst="rect">
            <a:avLst/>
          </a:prstGeom>
        </p:spPr>
        <p:txBody>
          <a:bodyPr lIns="0" tIns="0" rIns="0" bIns="0" rtlCol="0" anchor="t">
            <a:spAutoFit/>
          </a:bodyPr>
          <a:lstStyle/>
          <a:p>
            <a:pPr algn="l">
              <a:lnSpc>
                <a:spcPts val="4479"/>
              </a:lnSpc>
            </a:pPr>
            <a:r>
              <a:rPr lang="en-US" sz="3199" spc="31" dirty="0">
                <a:solidFill>
                  <a:srgbClr val="FFF4FB"/>
                </a:solidFill>
                <a:latin typeface="Nunito"/>
              </a:rPr>
              <a:t>HPMA London Academy is led by a Board of 9 HR Directors from member </a:t>
            </a:r>
            <a:r>
              <a:rPr lang="en-US" sz="3199" spc="31" dirty="0" err="1">
                <a:solidFill>
                  <a:srgbClr val="FFF4FB"/>
                </a:solidFill>
                <a:latin typeface="Nunito"/>
              </a:rPr>
              <a:t>organisations</a:t>
            </a:r>
            <a:r>
              <a:rPr lang="en-US" sz="3199" spc="31" dirty="0">
                <a:solidFill>
                  <a:srgbClr val="FFF4FB"/>
                </a:solidFill>
                <a:latin typeface="Nunito"/>
              </a:rPr>
              <a:t> and representatives from London Leadership Academy, NHS Employers, HEE and commercial </a:t>
            </a:r>
            <a:r>
              <a:rPr lang="en-US" sz="3199" spc="31" dirty="0" smtClean="0">
                <a:solidFill>
                  <a:srgbClr val="FFF4FB"/>
                </a:solidFill>
                <a:latin typeface="Nunito"/>
              </a:rPr>
              <a:t>partners.</a:t>
            </a:r>
            <a:endParaRPr lang="en-US" sz="3199" spc="31" dirty="0">
              <a:solidFill>
                <a:srgbClr val="FFF4FB"/>
              </a:solidFill>
              <a:latin typeface="Nuni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33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555558" y="6428650"/>
            <a:ext cx="5407483" cy="5407483"/>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15471639" y="-1185537"/>
            <a:ext cx="3871027" cy="3966216"/>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929531" y="832554"/>
            <a:ext cx="3967823" cy="2975867"/>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423296" y="4264892"/>
            <a:ext cx="4989025" cy="4989025"/>
          </a:xfrm>
          <a:prstGeom prst="rect">
            <a:avLst/>
          </a:prstGeom>
        </p:spPr>
      </p:pic>
      <p:sp>
        <p:nvSpPr>
          <p:cNvPr id="7" name="TextBox 7"/>
          <p:cNvSpPr txBox="1"/>
          <p:nvPr/>
        </p:nvSpPr>
        <p:spPr>
          <a:xfrm>
            <a:off x="666332" y="5236415"/>
            <a:ext cx="7572653" cy="359569"/>
          </a:xfrm>
          <a:prstGeom prst="rect">
            <a:avLst/>
          </a:prstGeom>
        </p:spPr>
        <p:txBody>
          <a:bodyPr lIns="0" tIns="0" rIns="0" bIns="0" rtlCol="0" anchor="t">
            <a:spAutoFit/>
          </a:bodyPr>
          <a:lstStyle/>
          <a:p>
            <a:pPr algn="l">
              <a:lnSpc>
                <a:spcPts val="2953"/>
              </a:lnSpc>
            </a:pPr>
            <a:r>
              <a:rPr lang="en-US" sz="2109" spc="105" dirty="0">
                <a:solidFill>
                  <a:srgbClr val="FFF4FB"/>
                </a:solidFill>
                <a:latin typeface="Nunito Sans Bold"/>
              </a:rPr>
              <a:t>NETWORKS</a:t>
            </a:r>
          </a:p>
        </p:txBody>
      </p:sp>
      <p:sp>
        <p:nvSpPr>
          <p:cNvPr id="8" name="TextBox 8"/>
          <p:cNvSpPr txBox="1"/>
          <p:nvPr/>
        </p:nvSpPr>
        <p:spPr>
          <a:xfrm>
            <a:off x="664882" y="5653136"/>
            <a:ext cx="7157830" cy="1590179"/>
          </a:xfrm>
          <a:prstGeom prst="rect">
            <a:avLst/>
          </a:prstGeom>
        </p:spPr>
        <p:txBody>
          <a:bodyPr lIns="0" tIns="0" rIns="0" bIns="0" rtlCol="0" anchor="t">
            <a:spAutoFit/>
          </a:bodyPr>
          <a:lstStyle/>
          <a:p>
            <a:pPr>
              <a:lnSpc>
                <a:spcPts val="3051"/>
              </a:lnSpc>
            </a:pPr>
            <a:r>
              <a:rPr lang="en-US" sz="2179" dirty="0">
                <a:solidFill>
                  <a:srgbClr val="FFF4FB"/>
                </a:solidFill>
                <a:latin typeface="Nunito"/>
              </a:rPr>
              <a:t>The Strategic HR &amp; OD </a:t>
            </a:r>
            <a:r>
              <a:rPr lang="en-US" sz="2179" dirty="0" smtClean="0">
                <a:solidFill>
                  <a:srgbClr val="FFF4FB"/>
                </a:solidFill>
                <a:latin typeface="Nunito"/>
              </a:rPr>
              <a:t>network has </a:t>
            </a:r>
            <a:r>
              <a:rPr lang="en-US" sz="2179" dirty="0">
                <a:solidFill>
                  <a:srgbClr val="FFF4FB"/>
                </a:solidFill>
                <a:latin typeface="Nunito"/>
              </a:rPr>
              <a:t>met 4 times this year</a:t>
            </a:r>
          </a:p>
          <a:p>
            <a:pPr algn="l">
              <a:lnSpc>
                <a:spcPts val="3051"/>
              </a:lnSpc>
            </a:pPr>
            <a:r>
              <a:rPr lang="en-US" sz="2179" dirty="0">
                <a:solidFill>
                  <a:srgbClr val="FFF4FB"/>
                </a:solidFill>
                <a:latin typeface="Nunito"/>
              </a:rPr>
              <a:t>The Deputy Directors </a:t>
            </a:r>
            <a:r>
              <a:rPr lang="en-US" sz="2179" dirty="0" smtClean="0">
                <a:solidFill>
                  <a:srgbClr val="FFF4FB"/>
                </a:solidFill>
                <a:latin typeface="Nunito"/>
              </a:rPr>
              <a:t>network </a:t>
            </a:r>
            <a:r>
              <a:rPr lang="en-US" sz="2179" dirty="0">
                <a:solidFill>
                  <a:srgbClr val="FFF4FB"/>
                </a:solidFill>
                <a:latin typeface="Nunito"/>
              </a:rPr>
              <a:t>is thriving, both groups sharing ways of working, solutions and developing future thinking</a:t>
            </a:r>
          </a:p>
        </p:txBody>
      </p:sp>
      <p:sp>
        <p:nvSpPr>
          <p:cNvPr id="10" name="TextBox 10"/>
          <p:cNvSpPr txBox="1"/>
          <p:nvPr/>
        </p:nvSpPr>
        <p:spPr>
          <a:xfrm>
            <a:off x="679396" y="2525963"/>
            <a:ext cx="10979204" cy="1192634"/>
          </a:xfrm>
          <a:prstGeom prst="rect">
            <a:avLst/>
          </a:prstGeom>
        </p:spPr>
        <p:txBody>
          <a:bodyPr wrap="square" lIns="0" tIns="0" rIns="0" bIns="0" rtlCol="0" anchor="t">
            <a:spAutoFit/>
          </a:bodyPr>
          <a:lstStyle/>
          <a:p>
            <a:pPr algn="l">
              <a:lnSpc>
                <a:spcPts val="3051"/>
              </a:lnSpc>
            </a:pPr>
            <a:r>
              <a:rPr lang="en-US" sz="2179" dirty="0">
                <a:solidFill>
                  <a:srgbClr val="FFF4FB"/>
                </a:solidFill>
                <a:latin typeface="Nunito"/>
              </a:rPr>
              <a:t>102 learning sessions covering </a:t>
            </a:r>
            <a:r>
              <a:rPr lang="en-US" sz="2179" dirty="0" smtClean="0">
                <a:solidFill>
                  <a:srgbClr val="FFF4FB"/>
                </a:solidFill>
                <a:latin typeface="Nunito"/>
              </a:rPr>
              <a:t>personal </a:t>
            </a:r>
            <a:r>
              <a:rPr lang="en-US" sz="2179" dirty="0">
                <a:solidFill>
                  <a:srgbClr val="FFF4FB"/>
                </a:solidFill>
                <a:latin typeface="Nunito"/>
              </a:rPr>
              <a:t>e</a:t>
            </a:r>
            <a:r>
              <a:rPr lang="en-US" sz="2179" dirty="0" smtClean="0">
                <a:solidFill>
                  <a:srgbClr val="FFF4FB"/>
                </a:solidFill>
                <a:latin typeface="Nunito"/>
              </a:rPr>
              <a:t>ffectiveness</a:t>
            </a:r>
            <a:r>
              <a:rPr lang="en-US" sz="2179" dirty="0">
                <a:solidFill>
                  <a:srgbClr val="FFF4FB"/>
                </a:solidFill>
                <a:latin typeface="Nunito"/>
              </a:rPr>
              <a:t>, </a:t>
            </a:r>
            <a:r>
              <a:rPr lang="en-US" sz="2179" dirty="0" smtClean="0">
                <a:solidFill>
                  <a:srgbClr val="FFF4FB"/>
                </a:solidFill>
                <a:latin typeface="Nunito"/>
              </a:rPr>
              <a:t>supporting </a:t>
            </a:r>
            <a:r>
              <a:rPr lang="en-US" sz="2179" dirty="0">
                <a:solidFill>
                  <a:srgbClr val="FFF4FB"/>
                </a:solidFill>
                <a:latin typeface="Nunito"/>
              </a:rPr>
              <a:t>t</a:t>
            </a:r>
            <a:r>
              <a:rPr lang="en-US" sz="2179" dirty="0" smtClean="0">
                <a:solidFill>
                  <a:srgbClr val="FFF4FB"/>
                </a:solidFill>
                <a:latin typeface="Nunito"/>
              </a:rPr>
              <a:t>eams </a:t>
            </a:r>
            <a:r>
              <a:rPr lang="en-US" sz="2179" dirty="0">
                <a:solidFill>
                  <a:srgbClr val="FFF4FB"/>
                </a:solidFill>
                <a:latin typeface="Nunito"/>
              </a:rPr>
              <a:t>f</a:t>
            </a:r>
            <a:r>
              <a:rPr lang="en-US" sz="2179" dirty="0" smtClean="0">
                <a:solidFill>
                  <a:srgbClr val="FFF4FB"/>
                </a:solidFill>
                <a:latin typeface="Nunito"/>
              </a:rPr>
              <a:t>acing </a:t>
            </a:r>
            <a:r>
              <a:rPr lang="en-US" sz="2179" dirty="0">
                <a:solidFill>
                  <a:srgbClr val="FFF4FB"/>
                </a:solidFill>
                <a:latin typeface="Nunito"/>
              </a:rPr>
              <a:t>u</a:t>
            </a:r>
            <a:r>
              <a:rPr lang="en-US" sz="2179" dirty="0" smtClean="0">
                <a:solidFill>
                  <a:srgbClr val="FFF4FB"/>
                </a:solidFill>
                <a:latin typeface="Nunito"/>
              </a:rPr>
              <a:t>ncertainty</a:t>
            </a:r>
            <a:r>
              <a:rPr lang="en-US" sz="2179" dirty="0">
                <a:solidFill>
                  <a:srgbClr val="FFF4FB"/>
                </a:solidFill>
                <a:latin typeface="Nunito"/>
              </a:rPr>
              <a:t>, </a:t>
            </a:r>
            <a:r>
              <a:rPr lang="en-US" sz="2179" dirty="0" smtClean="0">
                <a:solidFill>
                  <a:srgbClr val="FFF4FB"/>
                </a:solidFill>
                <a:latin typeface="Nunito"/>
              </a:rPr>
              <a:t>supporting </a:t>
            </a:r>
            <a:r>
              <a:rPr lang="en-US" sz="2179" dirty="0">
                <a:solidFill>
                  <a:srgbClr val="FFF4FB"/>
                </a:solidFill>
                <a:latin typeface="Nunito"/>
              </a:rPr>
              <a:t>t</a:t>
            </a:r>
            <a:r>
              <a:rPr lang="en-US" sz="2179" dirty="0" smtClean="0">
                <a:solidFill>
                  <a:srgbClr val="FFF4FB"/>
                </a:solidFill>
                <a:latin typeface="Nunito"/>
              </a:rPr>
              <a:t>eams </a:t>
            </a:r>
            <a:r>
              <a:rPr lang="en-US" sz="2179" dirty="0">
                <a:solidFill>
                  <a:srgbClr val="FFF4FB"/>
                </a:solidFill>
                <a:latin typeface="Nunito"/>
              </a:rPr>
              <a:t>to d</a:t>
            </a:r>
            <a:r>
              <a:rPr lang="en-US" sz="2179" dirty="0" smtClean="0">
                <a:solidFill>
                  <a:srgbClr val="FFF4FB"/>
                </a:solidFill>
                <a:latin typeface="Nunito"/>
              </a:rPr>
              <a:t>eliver </a:t>
            </a:r>
            <a:r>
              <a:rPr lang="en-US" sz="2179" dirty="0">
                <a:solidFill>
                  <a:srgbClr val="FFF4FB"/>
                </a:solidFill>
                <a:latin typeface="Nunito"/>
              </a:rPr>
              <a:t>high performance, </a:t>
            </a:r>
            <a:r>
              <a:rPr lang="en-US" sz="2179" dirty="0" smtClean="0">
                <a:solidFill>
                  <a:srgbClr val="FFF4FB"/>
                </a:solidFill>
                <a:latin typeface="Nunito"/>
              </a:rPr>
              <a:t>supporting </a:t>
            </a:r>
            <a:r>
              <a:rPr lang="en-US" sz="2179" dirty="0">
                <a:solidFill>
                  <a:srgbClr val="FFF4FB"/>
                </a:solidFill>
                <a:latin typeface="Nunito"/>
              </a:rPr>
              <a:t>the aims of the business, developing core knowledge and enhancing </a:t>
            </a:r>
            <a:r>
              <a:rPr lang="en-US" sz="2179" dirty="0" err="1">
                <a:solidFill>
                  <a:srgbClr val="FFF4FB"/>
                </a:solidFill>
                <a:latin typeface="Nunito"/>
              </a:rPr>
              <a:t>organisational</a:t>
            </a:r>
            <a:r>
              <a:rPr lang="en-US" sz="2179" dirty="0">
                <a:solidFill>
                  <a:srgbClr val="FFF4FB"/>
                </a:solidFill>
                <a:latin typeface="Nunito"/>
              </a:rPr>
              <a:t> </a:t>
            </a:r>
            <a:r>
              <a:rPr lang="en-US" sz="2179" dirty="0" smtClean="0">
                <a:solidFill>
                  <a:srgbClr val="FFF4FB"/>
                </a:solidFill>
                <a:latin typeface="Nunito"/>
              </a:rPr>
              <a:t>effectiveness</a:t>
            </a:r>
            <a:r>
              <a:rPr lang="en-US" sz="2179" dirty="0">
                <a:solidFill>
                  <a:srgbClr val="FFF4FB"/>
                </a:solidFill>
                <a:latin typeface="Nunito"/>
              </a:rPr>
              <a:t>.</a:t>
            </a:r>
          </a:p>
        </p:txBody>
      </p:sp>
      <p:sp>
        <p:nvSpPr>
          <p:cNvPr id="11" name="TextBox 11"/>
          <p:cNvSpPr txBox="1"/>
          <p:nvPr/>
        </p:nvSpPr>
        <p:spPr>
          <a:xfrm>
            <a:off x="679396" y="721371"/>
            <a:ext cx="9839983" cy="1442918"/>
          </a:xfrm>
          <a:prstGeom prst="rect">
            <a:avLst/>
          </a:prstGeom>
        </p:spPr>
        <p:txBody>
          <a:bodyPr lIns="0" tIns="0" rIns="0" bIns="0" rtlCol="0" anchor="t">
            <a:spAutoFit/>
          </a:bodyPr>
          <a:lstStyle/>
          <a:p>
            <a:pPr algn="l">
              <a:lnSpc>
                <a:spcPts val="5880"/>
              </a:lnSpc>
            </a:pPr>
            <a:r>
              <a:rPr lang="en-US" sz="4200" dirty="0">
                <a:solidFill>
                  <a:srgbClr val="FFF4FB"/>
                </a:solidFill>
                <a:latin typeface="Norwester"/>
              </a:rPr>
              <a:t>WHAT WE HAVE DELIVERED FOR OUR MEMBERS 2019 - 20 HIGHLIGHTS</a:t>
            </a:r>
          </a:p>
        </p:txBody>
      </p:sp>
      <p:sp>
        <p:nvSpPr>
          <p:cNvPr id="12" name="TextBox 12"/>
          <p:cNvSpPr txBox="1"/>
          <p:nvPr/>
        </p:nvSpPr>
        <p:spPr>
          <a:xfrm>
            <a:off x="686653" y="9253917"/>
            <a:ext cx="7572653" cy="384721"/>
          </a:xfrm>
          <a:prstGeom prst="rect">
            <a:avLst/>
          </a:prstGeom>
        </p:spPr>
        <p:txBody>
          <a:bodyPr lIns="0" tIns="0" rIns="0" bIns="0" rtlCol="0" anchor="t">
            <a:spAutoFit/>
          </a:bodyPr>
          <a:lstStyle/>
          <a:p>
            <a:pPr algn="l">
              <a:lnSpc>
                <a:spcPts val="2953"/>
              </a:lnSpc>
            </a:pPr>
            <a:r>
              <a:rPr lang="en-US" sz="2109" spc="105" dirty="0" smtClean="0">
                <a:solidFill>
                  <a:srgbClr val="FFF4FB"/>
                </a:solidFill>
                <a:latin typeface="Nunito Sans Bold"/>
              </a:rPr>
              <a:t>ASPIRE DD Talent Pool and HRBP</a:t>
            </a:r>
            <a:endParaRPr lang="en-US" sz="2109" spc="105" dirty="0">
              <a:solidFill>
                <a:srgbClr val="FFF4FB"/>
              </a:solidFill>
              <a:latin typeface="Nunito Sans Bold"/>
            </a:endParaRPr>
          </a:p>
        </p:txBody>
      </p:sp>
      <p:sp>
        <p:nvSpPr>
          <p:cNvPr id="13" name="TextBox 13"/>
          <p:cNvSpPr txBox="1"/>
          <p:nvPr/>
        </p:nvSpPr>
        <p:spPr>
          <a:xfrm>
            <a:off x="690282" y="9566169"/>
            <a:ext cx="7569024" cy="397545"/>
          </a:xfrm>
          <a:prstGeom prst="rect">
            <a:avLst/>
          </a:prstGeom>
        </p:spPr>
        <p:txBody>
          <a:bodyPr wrap="square" lIns="0" tIns="0" rIns="0" bIns="0" rtlCol="0" anchor="t">
            <a:spAutoFit/>
          </a:bodyPr>
          <a:lstStyle/>
          <a:p>
            <a:pPr algn="l">
              <a:lnSpc>
                <a:spcPts val="3051"/>
              </a:lnSpc>
            </a:pPr>
            <a:r>
              <a:rPr lang="en-US" sz="2179" dirty="0">
                <a:solidFill>
                  <a:srgbClr val="FFF4FB"/>
                </a:solidFill>
                <a:latin typeface="Nunito"/>
              </a:rPr>
              <a:t>2 </a:t>
            </a:r>
            <a:r>
              <a:rPr lang="en-US" sz="2179" dirty="0" err="1" smtClean="0">
                <a:solidFill>
                  <a:srgbClr val="FFF4FB"/>
                </a:solidFill>
                <a:latin typeface="Nunito"/>
              </a:rPr>
              <a:t>programmes</a:t>
            </a:r>
            <a:r>
              <a:rPr lang="en-US" sz="2179" dirty="0" smtClean="0">
                <a:solidFill>
                  <a:srgbClr val="FFF4FB"/>
                </a:solidFill>
                <a:latin typeface="Nunito"/>
              </a:rPr>
              <a:t> , </a:t>
            </a:r>
            <a:r>
              <a:rPr lang="en-US" sz="2179" dirty="0">
                <a:solidFill>
                  <a:srgbClr val="FFF4FB"/>
                </a:solidFill>
                <a:latin typeface="Nunito"/>
              </a:rPr>
              <a:t>8 masterclasses, 5 ALS, 51 </a:t>
            </a:r>
            <a:r>
              <a:rPr lang="en-US" sz="2179" dirty="0" smtClean="0">
                <a:solidFill>
                  <a:srgbClr val="FFF4FB"/>
                </a:solidFill>
                <a:latin typeface="Nunito"/>
              </a:rPr>
              <a:t>staff members</a:t>
            </a:r>
            <a:endParaRPr lang="en-US" sz="2179" dirty="0">
              <a:solidFill>
                <a:srgbClr val="FFF4FB"/>
              </a:solidFill>
              <a:latin typeface="Nunito"/>
            </a:endParaRPr>
          </a:p>
        </p:txBody>
      </p:sp>
      <p:sp>
        <p:nvSpPr>
          <p:cNvPr id="14" name="TextBox 14"/>
          <p:cNvSpPr txBox="1"/>
          <p:nvPr/>
        </p:nvSpPr>
        <p:spPr>
          <a:xfrm>
            <a:off x="633675" y="3692639"/>
            <a:ext cx="7572653" cy="359569"/>
          </a:xfrm>
          <a:prstGeom prst="rect">
            <a:avLst/>
          </a:prstGeom>
        </p:spPr>
        <p:txBody>
          <a:bodyPr lIns="0" tIns="0" rIns="0" bIns="0" rtlCol="0" anchor="t">
            <a:spAutoFit/>
          </a:bodyPr>
          <a:lstStyle/>
          <a:p>
            <a:pPr algn="l">
              <a:lnSpc>
                <a:spcPts val="2953"/>
              </a:lnSpc>
            </a:pPr>
            <a:r>
              <a:rPr lang="en-US" sz="2109" spc="105" dirty="0">
                <a:solidFill>
                  <a:srgbClr val="FFF4FB"/>
                </a:solidFill>
                <a:latin typeface="Nunito Sans Bold"/>
              </a:rPr>
              <a:t>TOMORROWS WORLD</a:t>
            </a:r>
          </a:p>
        </p:txBody>
      </p:sp>
      <p:sp>
        <p:nvSpPr>
          <p:cNvPr id="15" name="TextBox 15"/>
          <p:cNvSpPr txBox="1"/>
          <p:nvPr/>
        </p:nvSpPr>
        <p:spPr>
          <a:xfrm>
            <a:off x="633675" y="4032456"/>
            <a:ext cx="7157830" cy="1192634"/>
          </a:xfrm>
          <a:prstGeom prst="rect">
            <a:avLst/>
          </a:prstGeom>
        </p:spPr>
        <p:txBody>
          <a:bodyPr lIns="0" tIns="0" rIns="0" bIns="0" rtlCol="0" anchor="t">
            <a:spAutoFit/>
          </a:bodyPr>
          <a:lstStyle/>
          <a:p>
            <a:pPr algn="l">
              <a:lnSpc>
                <a:spcPts val="3051"/>
              </a:lnSpc>
            </a:pPr>
            <a:r>
              <a:rPr lang="en-US" sz="2179" dirty="0">
                <a:solidFill>
                  <a:srgbClr val="FFF4FB"/>
                </a:solidFill>
                <a:latin typeface="Nunito"/>
              </a:rPr>
              <a:t>Three sessions with </a:t>
            </a:r>
            <a:r>
              <a:rPr lang="en-US" sz="2179" dirty="0" err="1" smtClean="0">
                <a:solidFill>
                  <a:srgbClr val="FFF4FB"/>
                </a:solidFill>
                <a:latin typeface="Nunito"/>
              </a:rPr>
              <a:t>Dr</a:t>
            </a:r>
            <a:r>
              <a:rPr lang="en-US" sz="2179" dirty="0" smtClean="0">
                <a:solidFill>
                  <a:srgbClr val="FFF4FB"/>
                </a:solidFill>
                <a:latin typeface="Nunito"/>
              </a:rPr>
              <a:t> Pat Oakley for HRD</a:t>
            </a:r>
            <a:r>
              <a:rPr lang="en-US" sz="2179" dirty="0">
                <a:solidFill>
                  <a:srgbClr val="FFF4FB"/>
                </a:solidFill>
                <a:latin typeface="Nunito"/>
              </a:rPr>
              <a:t>, BP and </a:t>
            </a:r>
            <a:r>
              <a:rPr lang="en-US" sz="2179" dirty="0" smtClean="0">
                <a:solidFill>
                  <a:srgbClr val="FFF4FB"/>
                </a:solidFill>
                <a:latin typeface="Nunito"/>
              </a:rPr>
              <a:t>Workforce </a:t>
            </a:r>
            <a:r>
              <a:rPr lang="en-US" sz="2179" dirty="0" err="1" smtClean="0">
                <a:solidFill>
                  <a:srgbClr val="FFF4FB"/>
                </a:solidFill>
                <a:latin typeface="Nunito"/>
              </a:rPr>
              <a:t>Anaylsts</a:t>
            </a:r>
            <a:r>
              <a:rPr lang="en-US" sz="2179" dirty="0" smtClean="0">
                <a:solidFill>
                  <a:srgbClr val="FFF4FB"/>
                </a:solidFill>
                <a:latin typeface="Nunito"/>
              </a:rPr>
              <a:t>. </a:t>
            </a:r>
            <a:r>
              <a:rPr lang="en-US" sz="2179" dirty="0">
                <a:solidFill>
                  <a:srgbClr val="FFF4FB"/>
                </a:solidFill>
                <a:latin typeface="Nunito"/>
              </a:rPr>
              <a:t>Discussing </a:t>
            </a:r>
            <a:r>
              <a:rPr lang="en-US" sz="2179" dirty="0" smtClean="0">
                <a:solidFill>
                  <a:srgbClr val="FFF4FB"/>
                </a:solidFill>
                <a:latin typeface="Nunito"/>
              </a:rPr>
              <a:t>the </a:t>
            </a:r>
            <a:r>
              <a:rPr lang="en-US" sz="2179" dirty="0">
                <a:solidFill>
                  <a:srgbClr val="FFF4FB"/>
                </a:solidFill>
                <a:latin typeface="Nunito"/>
              </a:rPr>
              <a:t>future of the </a:t>
            </a:r>
            <a:r>
              <a:rPr lang="en-US" sz="2179" dirty="0" smtClean="0">
                <a:solidFill>
                  <a:srgbClr val="FFF4FB"/>
                </a:solidFill>
                <a:latin typeface="Nunito"/>
              </a:rPr>
              <a:t>NHS from </a:t>
            </a:r>
            <a:r>
              <a:rPr lang="en-US" sz="2179" dirty="0">
                <a:solidFill>
                  <a:srgbClr val="FFF4FB"/>
                </a:solidFill>
                <a:latin typeface="Nunito"/>
              </a:rPr>
              <a:t>the </a:t>
            </a:r>
            <a:r>
              <a:rPr lang="en-US" sz="2179" dirty="0" smtClean="0">
                <a:solidFill>
                  <a:srgbClr val="FFF4FB"/>
                </a:solidFill>
                <a:latin typeface="Nunito"/>
              </a:rPr>
              <a:t>viewpoint </a:t>
            </a:r>
            <a:r>
              <a:rPr lang="en-US" sz="2179" dirty="0">
                <a:solidFill>
                  <a:srgbClr val="FFF4FB"/>
                </a:solidFill>
                <a:latin typeface="Nunito"/>
              </a:rPr>
              <a:t>of all parts of the business</a:t>
            </a:r>
          </a:p>
        </p:txBody>
      </p:sp>
      <p:sp>
        <p:nvSpPr>
          <p:cNvPr id="16" name="TextBox 16"/>
          <p:cNvSpPr txBox="1"/>
          <p:nvPr/>
        </p:nvSpPr>
        <p:spPr>
          <a:xfrm>
            <a:off x="679396" y="7262321"/>
            <a:ext cx="7572653" cy="384721"/>
          </a:xfrm>
          <a:prstGeom prst="rect">
            <a:avLst/>
          </a:prstGeom>
        </p:spPr>
        <p:txBody>
          <a:bodyPr lIns="0" tIns="0" rIns="0" bIns="0" rtlCol="0" anchor="t">
            <a:spAutoFit/>
          </a:bodyPr>
          <a:lstStyle/>
          <a:p>
            <a:pPr algn="l">
              <a:lnSpc>
                <a:spcPts val="2953"/>
              </a:lnSpc>
            </a:pPr>
            <a:r>
              <a:rPr lang="en-US" sz="2109" spc="105" dirty="0" smtClean="0">
                <a:solidFill>
                  <a:srgbClr val="FFF4FB"/>
                </a:solidFill>
                <a:latin typeface="Nunito Sans Bold"/>
              </a:rPr>
              <a:t>CONFERENCE: BE THE CHANGE</a:t>
            </a:r>
            <a:endParaRPr lang="en-US" sz="2109" spc="105" dirty="0">
              <a:solidFill>
                <a:srgbClr val="FFF4FB"/>
              </a:solidFill>
              <a:latin typeface="Nunito Sans Bold"/>
            </a:endParaRPr>
          </a:p>
        </p:txBody>
      </p:sp>
      <p:sp>
        <p:nvSpPr>
          <p:cNvPr id="17" name="TextBox 17"/>
          <p:cNvSpPr txBox="1"/>
          <p:nvPr/>
        </p:nvSpPr>
        <p:spPr>
          <a:xfrm>
            <a:off x="679396" y="7606109"/>
            <a:ext cx="8328000" cy="1590179"/>
          </a:xfrm>
          <a:prstGeom prst="rect">
            <a:avLst/>
          </a:prstGeom>
        </p:spPr>
        <p:txBody>
          <a:bodyPr lIns="0" tIns="0" rIns="0" bIns="0" rtlCol="0" anchor="t">
            <a:spAutoFit/>
          </a:bodyPr>
          <a:lstStyle/>
          <a:p>
            <a:pPr algn="l">
              <a:lnSpc>
                <a:spcPts val="3051"/>
              </a:lnSpc>
            </a:pPr>
            <a:r>
              <a:rPr lang="en-US" sz="2179" dirty="0">
                <a:solidFill>
                  <a:srgbClr val="FFF4FB"/>
                </a:solidFill>
                <a:latin typeface="Nunito"/>
              </a:rPr>
              <a:t>70 delegates from all parts of the NHS </a:t>
            </a:r>
            <a:r>
              <a:rPr lang="en-US" sz="2179" dirty="0" smtClean="0">
                <a:solidFill>
                  <a:srgbClr val="FFF4FB"/>
                </a:solidFill>
                <a:latin typeface="Nunito"/>
              </a:rPr>
              <a:t>HR community. </a:t>
            </a:r>
            <a:r>
              <a:rPr lang="en-US" sz="2179" dirty="0">
                <a:solidFill>
                  <a:srgbClr val="FFF4FB"/>
                </a:solidFill>
                <a:latin typeface="Nunito"/>
              </a:rPr>
              <a:t>Talks from Professor </a:t>
            </a:r>
            <a:r>
              <a:rPr lang="en-US" sz="2179" dirty="0" err="1">
                <a:solidFill>
                  <a:srgbClr val="FFF4FB"/>
                </a:solidFill>
                <a:latin typeface="Nunito"/>
              </a:rPr>
              <a:t>Em</a:t>
            </a:r>
            <a:r>
              <a:rPr lang="en-US" sz="2179" dirty="0">
                <a:solidFill>
                  <a:srgbClr val="FFF4FB"/>
                </a:solidFill>
                <a:latin typeface="Nunito"/>
              </a:rPr>
              <a:t> Wilkinson-Bryce, Peter </a:t>
            </a:r>
            <a:r>
              <a:rPr lang="en-US" sz="2179" dirty="0" smtClean="0">
                <a:solidFill>
                  <a:srgbClr val="FFF4FB"/>
                </a:solidFill>
                <a:latin typeface="Nunito"/>
              </a:rPr>
              <a:t>Cheese, Dean </a:t>
            </a:r>
            <a:r>
              <a:rPr lang="en-US" sz="2179" dirty="0" err="1" smtClean="0">
                <a:solidFill>
                  <a:srgbClr val="FFF4FB"/>
                </a:solidFill>
                <a:latin typeface="Nunito"/>
              </a:rPr>
              <a:t>Royles</a:t>
            </a:r>
            <a:r>
              <a:rPr lang="en-US" sz="2179" dirty="0">
                <a:solidFill>
                  <a:srgbClr val="FFF4FB"/>
                </a:solidFill>
                <a:latin typeface="Nunito"/>
              </a:rPr>
              <a:t> </a:t>
            </a:r>
            <a:r>
              <a:rPr lang="en-US" sz="2179" dirty="0" smtClean="0">
                <a:solidFill>
                  <a:srgbClr val="FFF4FB"/>
                </a:solidFill>
                <a:latin typeface="Nunito"/>
              </a:rPr>
              <a:t>&amp; Kevin Croft </a:t>
            </a:r>
            <a:r>
              <a:rPr lang="en-US" sz="2179" dirty="0">
                <a:solidFill>
                  <a:srgbClr val="FFF4FB"/>
                </a:solidFill>
                <a:latin typeface="Nunito"/>
              </a:rPr>
              <a:t>and a Dragons Den session, creating ideas on improving the NHS going forward.</a:t>
            </a:r>
          </a:p>
        </p:txBody>
      </p:sp>
      <p:sp>
        <p:nvSpPr>
          <p:cNvPr id="18" name="TextBox 16"/>
          <p:cNvSpPr txBox="1"/>
          <p:nvPr/>
        </p:nvSpPr>
        <p:spPr>
          <a:xfrm>
            <a:off x="633675" y="2128148"/>
            <a:ext cx="7572653" cy="384721"/>
          </a:xfrm>
          <a:prstGeom prst="rect">
            <a:avLst/>
          </a:prstGeom>
        </p:spPr>
        <p:txBody>
          <a:bodyPr lIns="0" tIns="0" rIns="0" bIns="0" rtlCol="0" anchor="t">
            <a:spAutoFit/>
          </a:bodyPr>
          <a:lstStyle/>
          <a:p>
            <a:pPr algn="l">
              <a:lnSpc>
                <a:spcPts val="2953"/>
              </a:lnSpc>
            </a:pPr>
            <a:r>
              <a:rPr lang="en-US" sz="2109" spc="105" dirty="0" smtClean="0">
                <a:solidFill>
                  <a:srgbClr val="FFF4FB"/>
                </a:solidFill>
                <a:latin typeface="Nunito Sans Bold"/>
              </a:rPr>
              <a:t>CORE PROGRAMME: BE THE CHANGE</a:t>
            </a:r>
            <a:endParaRPr lang="en-US" sz="2109" spc="105" dirty="0">
              <a:solidFill>
                <a:srgbClr val="FFF4FB"/>
              </a:solidFill>
              <a:latin typeface="Nunito Sans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13552939" y="6548101"/>
            <a:ext cx="5290308" cy="5420397"/>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7558" y="-1221768"/>
            <a:ext cx="4851072" cy="11508768"/>
          </a:xfrm>
          <a:prstGeom prst="rect">
            <a:avLst/>
          </a:prstGeom>
        </p:spPr>
      </p:pic>
      <p:grpSp>
        <p:nvGrpSpPr>
          <p:cNvPr id="4" name="Group 4"/>
          <p:cNvGrpSpPr>
            <a:grpSpLocks noChangeAspect="1"/>
          </p:cNvGrpSpPr>
          <p:nvPr/>
        </p:nvGrpSpPr>
        <p:grpSpPr>
          <a:xfrm rot="-5400000">
            <a:off x="1499255" y="37853"/>
            <a:ext cx="11479985" cy="10211294"/>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A6A6A6"/>
            </a:solidFill>
          </p:spPr>
        </p:sp>
      </p:grpSp>
      <p:sp>
        <p:nvSpPr>
          <p:cNvPr id="7" name="TextBox 7"/>
          <p:cNvSpPr txBox="1"/>
          <p:nvPr/>
        </p:nvSpPr>
        <p:spPr>
          <a:xfrm>
            <a:off x="3423603" y="4272878"/>
            <a:ext cx="8755996" cy="2000548"/>
          </a:xfrm>
          <a:prstGeom prst="rect">
            <a:avLst/>
          </a:prstGeom>
        </p:spPr>
        <p:txBody>
          <a:bodyPr lIns="0" tIns="0" rIns="0" bIns="0" rtlCol="0" anchor="t">
            <a:spAutoFit/>
          </a:bodyPr>
          <a:lstStyle/>
          <a:p>
            <a:pPr algn="l">
              <a:lnSpc>
                <a:spcPts val="3900"/>
              </a:lnSpc>
            </a:pPr>
            <a:r>
              <a:rPr lang="en-US" sz="2785" dirty="0">
                <a:solidFill>
                  <a:srgbClr val="FFF4FB"/>
                </a:solidFill>
                <a:latin typeface="Nunito"/>
              </a:rPr>
              <a:t>This year we launched the </a:t>
            </a:r>
            <a:r>
              <a:rPr lang="en-US" sz="2785" dirty="0" smtClean="0">
                <a:solidFill>
                  <a:srgbClr val="FFF4FB"/>
                </a:solidFill>
                <a:latin typeface="Nunito"/>
              </a:rPr>
              <a:t>second ASPIRE </a:t>
            </a:r>
            <a:r>
              <a:rPr lang="en-US" sz="2785" dirty="0">
                <a:solidFill>
                  <a:srgbClr val="FFF4FB"/>
                </a:solidFill>
                <a:latin typeface="Nunito"/>
              </a:rPr>
              <a:t>HR Business Partner </a:t>
            </a:r>
            <a:r>
              <a:rPr lang="en-US" sz="2785" dirty="0" err="1">
                <a:solidFill>
                  <a:srgbClr val="FFF4FB"/>
                </a:solidFill>
                <a:latin typeface="Nunito"/>
              </a:rPr>
              <a:t>Programme</a:t>
            </a:r>
            <a:r>
              <a:rPr lang="en-US" sz="2785" dirty="0">
                <a:solidFill>
                  <a:srgbClr val="FFF4FB"/>
                </a:solidFill>
                <a:latin typeface="Nunito"/>
              </a:rPr>
              <a:t> in partnership with </a:t>
            </a:r>
            <a:r>
              <a:rPr lang="en-US" sz="2785" dirty="0" smtClean="0">
                <a:solidFill>
                  <a:srgbClr val="FFF4FB"/>
                </a:solidFill>
                <a:latin typeface="Nunito"/>
              </a:rPr>
              <a:t>Orion Partners, </a:t>
            </a:r>
            <a:r>
              <a:rPr lang="en-US" sz="2785" dirty="0">
                <a:solidFill>
                  <a:srgbClr val="FFF4FB"/>
                </a:solidFill>
                <a:latin typeface="Nunito"/>
              </a:rPr>
              <a:t>with 18 </a:t>
            </a:r>
            <a:r>
              <a:rPr lang="en-US" sz="2785" dirty="0" smtClean="0">
                <a:solidFill>
                  <a:srgbClr val="FFF4FB"/>
                </a:solidFill>
                <a:latin typeface="Nunito"/>
              </a:rPr>
              <a:t>participants. The feedback has been excellent</a:t>
            </a:r>
            <a:endParaRPr lang="en-US" sz="2785" dirty="0">
              <a:solidFill>
                <a:srgbClr val="FFF4FB"/>
              </a:solidFill>
              <a:latin typeface="Nunito"/>
            </a:endParaRPr>
          </a:p>
        </p:txBody>
      </p:sp>
      <p:sp>
        <p:nvSpPr>
          <p:cNvPr id="8" name="AutoShape 8"/>
          <p:cNvSpPr/>
          <p:nvPr/>
        </p:nvSpPr>
        <p:spPr>
          <a:xfrm>
            <a:off x="4812255" y="2066005"/>
            <a:ext cx="2354093" cy="245655"/>
          </a:xfrm>
          <a:prstGeom prst="rect">
            <a:avLst/>
          </a:prstGeom>
          <a:solidFill>
            <a:srgbClr val="FF3392"/>
          </a:solidFill>
        </p:spPr>
      </p:sp>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115800" y="2262758"/>
            <a:ext cx="5877802" cy="3454032"/>
          </a:xfrm>
          <a:prstGeom prst="rect">
            <a:avLst/>
          </a:prstGeom>
        </p:spPr>
      </p:pic>
      <p:pic>
        <p:nvPicPr>
          <p:cNvPr id="10"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167714" y="6492274"/>
            <a:ext cx="3753295" cy="2307770"/>
          </a:xfrm>
          <a:prstGeom prst="rect">
            <a:avLst/>
          </a:prstGeom>
        </p:spPr>
      </p:pic>
      <p:sp>
        <p:nvSpPr>
          <p:cNvPr id="11" name="TextBox 11"/>
          <p:cNvSpPr txBox="1"/>
          <p:nvPr/>
        </p:nvSpPr>
        <p:spPr>
          <a:xfrm>
            <a:off x="4812255" y="511807"/>
            <a:ext cx="10100864" cy="1513235"/>
          </a:xfrm>
          <a:prstGeom prst="rect">
            <a:avLst/>
          </a:prstGeom>
        </p:spPr>
        <p:txBody>
          <a:bodyPr lIns="0" tIns="0" rIns="0" bIns="0" rtlCol="0" anchor="t">
            <a:spAutoFit/>
          </a:bodyPr>
          <a:lstStyle/>
          <a:p>
            <a:pPr algn="l">
              <a:lnSpc>
                <a:spcPts val="5880"/>
              </a:lnSpc>
            </a:pPr>
            <a:r>
              <a:rPr lang="en-US" sz="4200" dirty="0" smtClean="0">
                <a:solidFill>
                  <a:srgbClr val="FFF4FB"/>
                </a:solidFill>
                <a:latin typeface="Norwester"/>
              </a:rPr>
              <a:t>HOW WE HAVE SUPPORTED THE DEVELOPMENT OF FUTURE WORKFORCE LEADERS IN 2019-20</a:t>
            </a:r>
            <a:endParaRPr lang="en-US" sz="4200" dirty="0">
              <a:solidFill>
                <a:srgbClr val="FFF4FB"/>
              </a:solidFill>
              <a:latin typeface="Norwester"/>
            </a:endParaRPr>
          </a:p>
        </p:txBody>
      </p:sp>
      <p:sp>
        <p:nvSpPr>
          <p:cNvPr id="12" name="TextBox 12"/>
          <p:cNvSpPr txBox="1"/>
          <p:nvPr/>
        </p:nvSpPr>
        <p:spPr>
          <a:xfrm>
            <a:off x="4812255" y="2469420"/>
            <a:ext cx="9013634" cy="608773"/>
          </a:xfrm>
          <a:prstGeom prst="rect">
            <a:avLst/>
          </a:prstGeom>
        </p:spPr>
        <p:txBody>
          <a:bodyPr lIns="0" tIns="0" rIns="0" bIns="0" rtlCol="0" anchor="t">
            <a:spAutoFit/>
          </a:bodyPr>
          <a:lstStyle/>
          <a:p>
            <a:pPr algn="l">
              <a:lnSpc>
                <a:spcPts val="5032"/>
              </a:lnSpc>
            </a:pPr>
            <a:r>
              <a:rPr lang="en-US" sz="3594" spc="179" dirty="0">
                <a:solidFill>
                  <a:srgbClr val="FFF4FB"/>
                </a:solidFill>
                <a:latin typeface="Nunito Sans Bold"/>
              </a:rPr>
              <a:t>ASPIRE</a:t>
            </a:r>
          </a:p>
        </p:txBody>
      </p:sp>
      <p:sp>
        <p:nvSpPr>
          <p:cNvPr id="13" name="TextBox 13"/>
          <p:cNvSpPr txBox="1"/>
          <p:nvPr/>
        </p:nvSpPr>
        <p:spPr>
          <a:xfrm>
            <a:off x="3399160" y="6586061"/>
            <a:ext cx="8755996" cy="3483069"/>
          </a:xfrm>
          <a:prstGeom prst="rect">
            <a:avLst/>
          </a:prstGeom>
        </p:spPr>
        <p:txBody>
          <a:bodyPr lIns="0" tIns="0" rIns="0" bIns="0" rtlCol="0" anchor="t">
            <a:spAutoFit/>
          </a:bodyPr>
          <a:lstStyle/>
          <a:p>
            <a:pPr>
              <a:lnSpc>
                <a:spcPts val="3900"/>
              </a:lnSpc>
            </a:pPr>
            <a:r>
              <a:rPr lang="en-US" sz="2785" dirty="0">
                <a:solidFill>
                  <a:srgbClr val="FFF4FB"/>
                </a:solidFill>
                <a:latin typeface="Nunito"/>
              </a:rPr>
              <a:t>In addition, the ASPIRE Deputy Directors Talent Pool was launched in partnership with Cheryl Lee Associates. This is the first talent pool for workforce professionals in the </a:t>
            </a:r>
            <a:r>
              <a:rPr lang="en-US" sz="2785" dirty="0" smtClean="0">
                <a:solidFill>
                  <a:srgbClr val="FFF4FB"/>
                </a:solidFill>
                <a:latin typeface="Nunito"/>
              </a:rPr>
              <a:t>country.</a:t>
            </a:r>
            <a:endParaRPr lang="en-US" sz="2785" dirty="0">
              <a:solidFill>
                <a:srgbClr val="FFF4FB"/>
              </a:solidFill>
              <a:latin typeface="Nunito"/>
            </a:endParaRPr>
          </a:p>
          <a:p>
            <a:pPr algn="l">
              <a:lnSpc>
                <a:spcPts val="3900"/>
              </a:lnSpc>
            </a:pPr>
            <a:r>
              <a:rPr lang="en-US" sz="2785" dirty="0" smtClean="0">
                <a:solidFill>
                  <a:srgbClr val="FFF4FB"/>
                </a:solidFill>
                <a:latin typeface="Nunito"/>
              </a:rPr>
              <a:t> </a:t>
            </a:r>
            <a:r>
              <a:rPr lang="en-US" sz="2785" dirty="0">
                <a:solidFill>
                  <a:srgbClr val="FFF4FB"/>
                </a:solidFill>
                <a:latin typeface="Nunito"/>
              </a:rPr>
              <a:t>33 members of the </a:t>
            </a:r>
            <a:r>
              <a:rPr lang="en-US" sz="2785" dirty="0" smtClean="0">
                <a:solidFill>
                  <a:srgbClr val="FFF4FB"/>
                </a:solidFill>
                <a:latin typeface="Nunito"/>
              </a:rPr>
              <a:t>pool have attended a development </a:t>
            </a:r>
            <a:r>
              <a:rPr lang="en-US" sz="2785" dirty="0" err="1" smtClean="0">
                <a:solidFill>
                  <a:srgbClr val="FFF4FB"/>
                </a:solidFill>
                <a:latin typeface="Nunito"/>
              </a:rPr>
              <a:t>centre</a:t>
            </a:r>
            <a:r>
              <a:rPr lang="en-US" sz="2785" dirty="0" smtClean="0">
                <a:solidFill>
                  <a:srgbClr val="FFF4FB"/>
                </a:solidFill>
                <a:latin typeface="Nunito"/>
              </a:rPr>
              <a:t>, participated in modules and learning sets and chosen mentors. </a:t>
            </a:r>
            <a:endParaRPr lang="en-US" sz="2785" dirty="0">
              <a:solidFill>
                <a:srgbClr val="FFF4FB"/>
              </a:solidFill>
              <a:latin typeface="Nunito"/>
            </a:endParaRPr>
          </a:p>
        </p:txBody>
      </p:sp>
      <p:sp>
        <p:nvSpPr>
          <p:cNvPr id="14" name="TextBox 13"/>
          <p:cNvSpPr txBox="1"/>
          <p:nvPr/>
        </p:nvSpPr>
        <p:spPr>
          <a:xfrm>
            <a:off x="3359805" y="3149363"/>
            <a:ext cx="8257254" cy="1508105"/>
          </a:xfrm>
          <a:prstGeom prst="rect">
            <a:avLst/>
          </a:prstGeom>
          <a:noFill/>
        </p:spPr>
        <p:txBody>
          <a:bodyPr wrap="square" rtlCol="0">
            <a:spAutoFit/>
          </a:bodyPr>
          <a:lstStyle/>
          <a:p>
            <a:r>
              <a:rPr lang="en-GB" sz="2800" dirty="0" smtClean="0">
                <a:solidFill>
                  <a:schemeClr val="bg1"/>
                </a:solidFill>
                <a:latin typeface="Nunito" panose="020B0604020202020204" charset="0"/>
              </a:rPr>
              <a:t>Supporting Talent Management is one of our key objectives</a:t>
            </a:r>
            <a:r>
              <a:rPr lang="en-GB" sz="2800" dirty="0" smtClean="0">
                <a:solidFill>
                  <a:schemeClr val="bg1"/>
                </a:solidFill>
              </a:rPr>
              <a:t>.</a:t>
            </a:r>
          </a:p>
          <a:p>
            <a:endParaRPr lang="en-GB" dirty="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092703" y="7277968"/>
            <a:ext cx="8737597" cy="1138675"/>
          </a:xfrm>
          <a:prstGeom prst="rect">
            <a:avLst/>
          </a:prstGeom>
          <a:solidFill>
            <a:srgbClr val="FF3392"/>
          </a:solidFill>
        </p:spPr>
      </p:sp>
      <p:sp>
        <p:nvSpPr>
          <p:cNvPr id="3" name="TextBox 3"/>
          <p:cNvSpPr txBox="1"/>
          <p:nvPr/>
        </p:nvSpPr>
        <p:spPr>
          <a:xfrm>
            <a:off x="5395954" y="7226910"/>
            <a:ext cx="8115300" cy="1099653"/>
          </a:xfrm>
          <a:prstGeom prst="rect">
            <a:avLst/>
          </a:prstGeom>
        </p:spPr>
        <p:txBody>
          <a:bodyPr lIns="0" tIns="0" rIns="0" bIns="0" rtlCol="0" anchor="t">
            <a:spAutoFit/>
          </a:bodyPr>
          <a:lstStyle/>
          <a:p>
            <a:pPr algn="r">
              <a:lnSpc>
                <a:spcPts val="4480"/>
              </a:lnSpc>
            </a:pPr>
            <a:r>
              <a:rPr lang="en-US" sz="3200" dirty="0">
                <a:solidFill>
                  <a:srgbClr val="FFF4FB"/>
                </a:solidFill>
                <a:latin typeface="Nunito Sans Bold"/>
              </a:rPr>
              <a:t>The ASPIRE Deputy Director </a:t>
            </a:r>
            <a:r>
              <a:rPr lang="en-US" sz="3200" dirty="0" err="1">
                <a:solidFill>
                  <a:srgbClr val="FFF4FB"/>
                </a:solidFill>
                <a:latin typeface="Nunito Sans Bold"/>
              </a:rPr>
              <a:t>Programme</a:t>
            </a:r>
            <a:r>
              <a:rPr lang="en-US" sz="3200" dirty="0">
                <a:solidFill>
                  <a:srgbClr val="FFF4FB"/>
                </a:solidFill>
                <a:latin typeface="Nunito Sans Bold"/>
              </a:rPr>
              <a:t> was shortlisted for a CIPD award in 2019.</a:t>
            </a:r>
          </a:p>
        </p:txBody>
      </p:sp>
      <p:grpSp>
        <p:nvGrpSpPr>
          <p:cNvPr id="4" name="Group 4"/>
          <p:cNvGrpSpPr>
            <a:grpSpLocks noChangeAspect="1"/>
          </p:cNvGrpSpPr>
          <p:nvPr/>
        </p:nvGrpSpPr>
        <p:grpSpPr>
          <a:xfrm>
            <a:off x="-1019525" y="8979497"/>
            <a:ext cx="10473125" cy="8871353"/>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6" name="Group 6"/>
          <p:cNvGrpSpPr>
            <a:grpSpLocks noChangeAspect="1"/>
          </p:cNvGrpSpPr>
          <p:nvPr/>
        </p:nvGrpSpPr>
        <p:grpSpPr>
          <a:xfrm>
            <a:off x="7205275" y="8979497"/>
            <a:ext cx="11479985" cy="9724223"/>
            <a:chOff x="0" y="0"/>
            <a:chExt cx="2374900" cy="2011680"/>
          </a:xfrm>
        </p:grpSpPr>
        <p:sp>
          <p:nvSpPr>
            <p:cNvPr id="7" name="Freeform 7"/>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8" name="Group 8"/>
          <p:cNvGrpSpPr>
            <a:grpSpLocks noChangeAspect="1"/>
          </p:cNvGrpSpPr>
          <p:nvPr/>
        </p:nvGrpSpPr>
        <p:grpSpPr>
          <a:xfrm>
            <a:off x="-1019525" y="8979497"/>
            <a:ext cx="10473125" cy="8871353"/>
            <a:chOff x="0" y="0"/>
            <a:chExt cx="2374900" cy="2011680"/>
          </a:xfrm>
        </p:grpSpPr>
        <p:sp>
          <p:nvSpPr>
            <p:cNvPr id="9" name="Freeform 9"/>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10" name="Group 10"/>
          <p:cNvGrpSpPr>
            <a:grpSpLocks noChangeAspect="1"/>
          </p:cNvGrpSpPr>
          <p:nvPr/>
        </p:nvGrpSpPr>
        <p:grpSpPr>
          <a:xfrm>
            <a:off x="7205275" y="8979497"/>
            <a:ext cx="11479985" cy="9724223"/>
            <a:chOff x="0" y="0"/>
            <a:chExt cx="2374900" cy="2011680"/>
          </a:xfrm>
        </p:grpSpPr>
        <p:sp>
          <p:nvSpPr>
            <p:cNvPr id="11" name="Freeform 11"/>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12" name="Group 12"/>
          <p:cNvGrpSpPr>
            <a:grpSpLocks noChangeAspect="1"/>
          </p:cNvGrpSpPr>
          <p:nvPr/>
        </p:nvGrpSpPr>
        <p:grpSpPr>
          <a:xfrm>
            <a:off x="-871476" y="-7411777"/>
            <a:ext cx="10473125" cy="8871353"/>
            <a:chOff x="0" y="0"/>
            <a:chExt cx="2374900" cy="2011680"/>
          </a:xfrm>
        </p:grpSpPr>
        <p:sp>
          <p:nvSpPr>
            <p:cNvPr id="13" name="Freeform 13"/>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grpSp>
        <p:nvGrpSpPr>
          <p:cNvPr id="14" name="Group 14"/>
          <p:cNvGrpSpPr>
            <a:grpSpLocks noChangeAspect="1"/>
          </p:cNvGrpSpPr>
          <p:nvPr/>
        </p:nvGrpSpPr>
        <p:grpSpPr>
          <a:xfrm>
            <a:off x="7429524" y="-8531347"/>
            <a:ext cx="11479985" cy="9724223"/>
            <a:chOff x="0" y="0"/>
            <a:chExt cx="2374900" cy="2011680"/>
          </a:xfrm>
        </p:grpSpPr>
        <p:sp>
          <p:nvSpPr>
            <p:cNvPr id="15" name="Freeform 1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pic>
        <p:nvPicPr>
          <p:cNvPr id="16" name="Picture 1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8756" y="1012813"/>
            <a:ext cx="5407483" cy="5407483"/>
          </a:xfrm>
          <a:prstGeom prst="rect">
            <a:avLst/>
          </a:prstGeom>
        </p:spPr>
      </p:pic>
      <p:sp>
        <p:nvSpPr>
          <p:cNvPr id="17" name="TextBox 17"/>
          <p:cNvSpPr txBox="1"/>
          <p:nvPr/>
        </p:nvSpPr>
        <p:spPr>
          <a:xfrm>
            <a:off x="518756" y="3120607"/>
            <a:ext cx="5407483" cy="1153795"/>
          </a:xfrm>
          <a:prstGeom prst="rect">
            <a:avLst/>
          </a:prstGeom>
        </p:spPr>
        <p:txBody>
          <a:bodyPr lIns="0" tIns="0" rIns="0" bIns="0" rtlCol="0" anchor="t">
            <a:spAutoFit/>
          </a:bodyPr>
          <a:lstStyle/>
          <a:p>
            <a:pPr algn="ctr">
              <a:lnSpc>
                <a:spcPts val="3079"/>
              </a:lnSpc>
            </a:pPr>
            <a:r>
              <a:rPr lang="en-US" sz="2200">
                <a:solidFill>
                  <a:srgbClr val="FFFFFF"/>
                </a:solidFill>
                <a:latin typeface="Nunito"/>
              </a:rPr>
              <a:t>2122 of the 2609 seats available for the programme were filled.</a:t>
            </a:r>
          </a:p>
          <a:p>
            <a:pPr algn="ctr">
              <a:lnSpc>
                <a:spcPts val="3079"/>
              </a:lnSpc>
              <a:spcBef>
                <a:spcPct val="0"/>
              </a:spcBef>
            </a:pPr>
            <a:r>
              <a:rPr lang="en-US" sz="2199">
                <a:solidFill>
                  <a:srgbClr val="FFFFFF"/>
                </a:solidFill>
                <a:latin typeface="Nunito"/>
              </a:rPr>
              <a:t>Average attendance rate of 87.2%</a:t>
            </a:r>
          </a:p>
        </p:txBody>
      </p:sp>
      <p:pic>
        <p:nvPicPr>
          <p:cNvPr id="18" name="Picture 18"/>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rot="5400000">
            <a:off x="14043702" y="-504068"/>
            <a:ext cx="3447498" cy="3447498"/>
          </a:xfrm>
          <a:prstGeom prst="rect">
            <a:avLst/>
          </a:prstGeom>
        </p:spPr>
      </p:pic>
      <p:sp>
        <p:nvSpPr>
          <p:cNvPr id="19" name="TextBox 19"/>
          <p:cNvSpPr txBox="1"/>
          <p:nvPr/>
        </p:nvSpPr>
        <p:spPr>
          <a:xfrm>
            <a:off x="14611321" y="600486"/>
            <a:ext cx="2312259" cy="1153795"/>
          </a:xfrm>
          <a:prstGeom prst="rect">
            <a:avLst/>
          </a:prstGeom>
        </p:spPr>
        <p:txBody>
          <a:bodyPr lIns="0" tIns="0" rIns="0" bIns="0" rtlCol="0" anchor="t">
            <a:spAutoFit/>
          </a:bodyPr>
          <a:lstStyle/>
          <a:p>
            <a:pPr algn="ctr">
              <a:lnSpc>
                <a:spcPts val="3079"/>
              </a:lnSpc>
              <a:spcBef>
                <a:spcPct val="0"/>
              </a:spcBef>
            </a:pPr>
            <a:r>
              <a:rPr lang="en-US" sz="2200" dirty="0">
                <a:solidFill>
                  <a:srgbClr val="FFFFFF"/>
                </a:solidFill>
                <a:latin typeface="Nunito"/>
              </a:rPr>
              <a:t>2414 people on the mailing list of 57 member Trusts</a:t>
            </a:r>
          </a:p>
        </p:txBody>
      </p:sp>
      <p:pic>
        <p:nvPicPr>
          <p:cNvPr id="20" name="Picture 2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5400000">
            <a:off x="7402370" y="-833593"/>
            <a:ext cx="3467940" cy="3553217"/>
          </a:xfrm>
          <a:prstGeom prst="rect">
            <a:avLst/>
          </a:prstGeom>
        </p:spPr>
      </p:pic>
      <p:sp>
        <p:nvSpPr>
          <p:cNvPr id="21" name="TextBox 21"/>
          <p:cNvSpPr txBox="1"/>
          <p:nvPr/>
        </p:nvSpPr>
        <p:spPr>
          <a:xfrm>
            <a:off x="7934764" y="72289"/>
            <a:ext cx="2312259" cy="1575431"/>
          </a:xfrm>
          <a:prstGeom prst="rect">
            <a:avLst/>
          </a:prstGeom>
        </p:spPr>
        <p:txBody>
          <a:bodyPr lIns="0" tIns="0" rIns="0" bIns="0" rtlCol="0" anchor="t">
            <a:spAutoFit/>
          </a:bodyPr>
          <a:lstStyle/>
          <a:p>
            <a:pPr algn="ctr">
              <a:lnSpc>
                <a:spcPts val="3079"/>
              </a:lnSpc>
              <a:spcBef>
                <a:spcPct val="0"/>
              </a:spcBef>
            </a:pPr>
            <a:r>
              <a:rPr lang="en-US" sz="2200" dirty="0">
                <a:solidFill>
                  <a:srgbClr val="FFFFFF"/>
                </a:solidFill>
                <a:latin typeface="Nunito"/>
              </a:rPr>
              <a:t>Average satisfaction rating of 89.4% </a:t>
            </a:r>
            <a:r>
              <a:rPr lang="en-US" sz="2200" dirty="0" smtClean="0">
                <a:solidFill>
                  <a:srgbClr val="FFFFFF"/>
                </a:solidFill>
                <a:latin typeface="Nunito"/>
              </a:rPr>
              <a:t> our highest ever</a:t>
            </a:r>
            <a:endParaRPr lang="en-US" sz="2200" dirty="0">
              <a:solidFill>
                <a:srgbClr val="FFFFFF"/>
              </a:solidFill>
              <a:latin typeface="Nunito"/>
            </a:endParaRPr>
          </a:p>
        </p:txBody>
      </p:sp>
      <p:pic>
        <p:nvPicPr>
          <p:cNvPr id="23" name="Picture 1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7943376" y="3134966"/>
            <a:ext cx="3203409" cy="3203409"/>
          </a:xfrm>
          <a:prstGeom prst="rect">
            <a:avLst/>
          </a:prstGeom>
        </p:spPr>
      </p:pic>
      <p:sp>
        <p:nvSpPr>
          <p:cNvPr id="24" name="TextBox 19"/>
          <p:cNvSpPr txBox="1"/>
          <p:nvPr/>
        </p:nvSpPr>
        <p:spPr>
          <a:xfrm>
            <a:off x="8297475" y="3941580"/>
            <a:ext cx="2312259" cy="1590179"/>
          </a:xfrm>
          <a:prstGeom prst="rect">
            <a:avLst/>
          </a:prstGeom>
        </p:spPr>
        <p:txBody>
          <a:bodyPr lIns="0" tIns="0" rIns="0" bIns="0" rtlCol="0" anchor="t">
            <a:spAutoFit/>
          </a:bodyPr>
          <a:lstStyle/>
          <a:p>
            <a:pPr algn="ctr">
              <a:lnSpc>
                <a:spcPts val="3079"/>
              </a:lnSpc>
              <a:spcBef>
                <a:spcPct val="0"/>
              </a:spcBef>
            </a:pPr>
            <a:r>
              <a:rPr lang="en-US" sz="2200" dirty="0" smtClean="0">
                <a:solidFill>
                  <a:srgbClr val="FFFFFF"/>
                </a:solidFill>
                <a:latin typeface="Nunito"/>
              </a:rPr>
              <a:t>Increased our Trust members from 52 to 57 this financial year</a:t>
            </a:r>
            <a:endParaRPr lang="en-US" sz="2200" dirty="0">
              <a:solidFill>
                <a:srgbClr val="FFFFFF"/>
              </a:solidFill>
              <a:latin typeface="Nunito"/>
            </a:endParaRPr>
          </a:p>
        </p:txBody>
      </p:sp>
      <p:pic>
        <p:nvPicPr>
          <p:cNvPr id="25" name="Picture 2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5400000">
            <a:off x="12307244" y="2913801"/>
            <a:ext cx="4204547" cy="4307937"/>
          </a:xfrm>
          <a:prstGeom prst="rect">
            <a:avLst/>
          </a:prstGeom>
        </p:spPr>
      </p:pic>
      <p:sp>
        <p:nvSpPr>
          <p:cNvPr id="26" name="TextBox 19"/>
          <p:cNvSpPr txBox="1"/>
          <p:nvPr/>
        </p:nvSpPr>
        <p:spPr>
          <a:xfrm>
            <a:off x="13253387" y="4047164"/>
            <a:ext cx="2312259" cy="2370521"/>
          </a:xfrm>
          <a:prstGeom prst="rect">
            <a:avLst/>
          </a:prstGeom>
        </p:spPr>
        <p:txBody>
          <a:bodyPr lIns="0" tIns="0" rIns="0" bIns="0" rtlCol="0" anchor="t">
            <a:spAutoFit/>
          </a:bodyPr>
          <a:lstStyle/>
          <a:p>
            <a:pPr algn="ctr">
              <a:lnSpc>
                <a:spcPts val="3079"/>
              </a:lnSpc>
              <a:spcBef>
                <a:spcPct val="0"/>
              </a:spcBef>
            </a:pPr>
            <a:r>
              <a:rPr lang="en-US" sz="2200" dirty="0" smtClean="0">
                <a:solidFill>
                  <a:srgbClr val="FFFFFF"/>
                </a:solidFill>
                <a:latin typeface="Nunito"/>
              </a:rPr>
              <a:t>Partnerships with over 32 companies &amp; consultants to deliver our sessions</a:t>
            </a:r>
            <a:endParaRPr lang="en-US" sz="2200" dirty="0">
              <a:solidFill>
                <a:srgbClr val="FFFFFF"/>
              </a:solidFill>
              <a:latin typeface="Nunito"/>
            </a:endParaRPr>
          </a:p>
        </p:txBody>
      </p:sp>
      <p:sp>
        <p:nvSpPr>
          <p:cNvPr id="27" name="TextBox 11"/>
          <p:cNvSpPr txBox="1"/>
          <p:nvPr/>
        </p:nvSpPr>
        <p:spPr>
          <a:xfrm>
            <a:off x="769751" y="188815"/>
            <a:ext cx="9839983" cy="675185"/>
          </a:xfrm>
          <a:prstGeom prst="rect">
            <a:avLst/>
          </a:prstGeom>
        </p:spPr>
        <p:txBody>
          <a:bodyPr lIns="0" tIns="0" rIns="0" bIns="0" rtlCol="0" anchor="t">
            <a:spAutoFit/>
          </a:bodyPr>
          <a:lstStyle/>
          <a:p>
            <a:pPr algn="l">
              <a:lnSpc>
                <a:spcPts val="5880"/>
              </a:lnSpc>
            </a:pPr>
            <a:r>
              <a:rPr lang="en-US" sz="4200" dirty="0" smtClean="0">
                <a:solidFill>
                  <a:srgbClr val="FFF4FB"/>
                </a:solidFill>
                <a:latin typeface="Norwester"/>
              </a:rPr>
              <a:t>2019 – 20 successes</a:t>
            </a:r>
            <a:endParaRPr lang="en-US" sz="4200" dirty="0">
              <a:solidFill>
                <a:srgbClr val="FFF4FB"/>
              </a:solidFill>
              <a:latin typeface="Norweste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33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14205556" y="-1049990"/>
            <a:ext cx="2835886" cy="2905621"/>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07815" y="-1117029"/>
            <a:ext cx="8343972" cy="11404029"/>
          </a:xfrm>
          <a:prstGeom prst="rect">
            <a:avLst/>
          </a:prstGeom>
        </p:spPr>
      </p:pic>
      <p:grpSp>
        <p:nvGrpSpPr>
          <p:cNvPr id="4" name="Group 4"/>
          <p:cNvGrpSpPr>
            <a:grpSpLocks noChangeAspect="1"/>
          </p:cNvGrpSpPr>
          <p:nvPr/>
        </p:nvGrpSpPr>
        <p:grpSpPr>
          <a:xfrm rot="-5400000">
            <a:off x="2657190" y="281389"/>
            <a:ext cx="11479985" cy="9724223"/>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FF3392"/>
            </a:solidFill>
          </p:spPr>
        </p:sp>
      </p:grpSp>
      <p:pic>
        <p:nvPicPr>
          <p:cNvPr id="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2949134" y="9130871"/>
            <a:ext cx="2312259" cy="2312259"/>
          </a:xfrm>
          <a:prstGeom prst="rect">
            <a:avLst/>
          </a:prstGeom>
        </p:spPr>
      </p:pic>
      <p:sp>
        <p:nvSpPr>
          <p:cNvPr id="7" name="TextBox 7"/>
          <p:cNvSpPr txBox="1"/>
          <p:nvPr/>
        </p:nvSpPr>
        <p:spPr>
          <a:xfrm>
            <a:off x="5323827" y="933450"/>
            <a:ext cx="7766881" cy="887313"/>
          </a:xfrm>
          <a:prstGeom prst="rect">
            <a:avLst/>
          </a:prstGeom>
        </p:spPr>
        <p:txBody>
          <a:bodyPr lIns="0" tIns="0" rIns="0" bIns="0" rtlCol="0" anchor="t">
            <a:spAutoFit/>
          </a:bodyPr>
          <a:lstStyle/>
          <a:p>
            <a:pPr algn="l">
              <a:lnSpc>
                <a:spcPts val="7284"/>
              </a:lnSpc>
            </a:pPr>
            <a:r>
              <a:rPr lang="en-US" sz="5203">
                <a:solidFill>
                  <a:srgbClr val="FFF4FB"/>
                </a:solidFill>
                <a:latin typeface="Norwester"/>
              </a:rPr>
              <a:t>LOOKING FORWARD: 2020-21</a:t>
            </a:r>
          </a:p>
        </p:txBody>
      </p:sp>
      <p:grpSp>
        <p:nvGrpSpPr>
          <p:cNvPr id="8" name="Group 8"/>
          <p:cNvGrpSpPr/>
          <p:nvPr/>
        </p:nvGrpSpPr>
        <p:grpSpPr>
          <a:xfrm>
            <a:off x="5540003" y="2383041"/>
            <a:ext cx="6775642" cy="7694414"/>
            <a:chOff x="0" y="-38100"/>
            <a:chExt cx="9034189" cy="10259214"/>
          </a:xfrm>
        </p:grpSpPr>
        <p:sp>
          <p:nvSpPr>
            <p:cNvPr id="9" name="TextBox 9"/>
            <p:cNvSpPr txBox="1"/>
            <p:nvPr/>
          </p:nvSpPr>
          <p:spPr>
            <a:xfrm>
              <a:off x="0" y="-38100"/>
              <a:ext cx="9034189" cy="10259214"/>
            </a:xfrm>
            <a:prstGeom prst="rect">
              <a:avLst/>
            </a:prstGeom>
          </p:spPr>
          <p:txBody>
            <a:bodyPr lIns="0" tIns="0" rIns="0" bIns="0" rtlCol="0" anchor="t">
              <a:spAutoFit/>
            </a:bodyPr>
            <a:lstStyle/>
            <a:p>
              <a:pPr algn="l">
                <a:lnSpc>
                  <a:spcPts val="2953"/>
                </a:lnSpc>
              </a:pPr>
              <a:r>
                <a:rPr lang="en-US" sz="2109" spc="105" dirty="0" smtClean="0">
                  <a:solidFill>
                    <a:srgbClr val="FFF4FB"/>
                  </a:solidFill>
                  <a:latin typeface="Nunito Sans Bold"/>
                </a:rPr>
                <a:t>WE HAVE MANY AMBITIONS FOR THE YEAR AHEAD.</a:t>
              </a:r>
            </a:p>
            <a:p>
              <a:pPr algn="l">
                <a:lnSpc>
                  <a:spcPts val="2953"/>
                </a:lnSpc>
              </a:pPr>
              <a:r>
                <a:rPr lang="en-US" sz="2109" spc="105" dirty="0" smtClean="0">
                  <a:solidFill>
                    <a:srgbClr val="FFF4FB"/>
                  </a:solidFill>
                  <a:latin typeface="Nunito Sans Bold"/>
                </a:rPr>
                <a:t>THESE INCLUDE:</a:t>
              </a:r>
            </a:p>
            <a:p>
              <a:pPr marL="342900" indent="-342900" algn="l">
                <a:lnSpc>
                  <a:spcPts val="2953"/>
                </a:lnSpc>
                <a:buFont typeface="Arial" panose="020B0604020202020204" pitchFamily="34" charset="0"/>
                <a:buChar char="•"/>
              </a:pPr>
              <a:r>
                <a:rPr lang="en-US" sz="2109" spc="105" dirty="0" smtClean="0">
                  <a:solidFill>
                    <a:srgbClr val="FFF4FB"/>
                  </a:solidFill>
                  <a:latin typeface="Nunito Sans Bold"/>
                </a:rPr>
                <a:t>A comprehensive core </a:t>
              </a:r>
              <a:r>
                <a:rPr lang="en-US" sz="2109" spc="105" dirty="0" err="1" smtClean="0">
                  <a:solidFill>
                    <a:srgbClr val="FFF4FB"/>
                  </a:solidFill>
                  <a:latin typeface="Nunito Sans Bold"/>
                </a:rPr>
                <a:t>programme</a:t>
              </a:r>
              <a:r>
                <a:rPr lang="en-US" sz="2109" spc="105" dirty="0" smtClean="0">
                  <a:solidFill>
                    <a:srgbClr val="FFF4FB"/>
                  </a:solidFill>
                  <a:latin typeface="Nunito Sans Bold"/>
                </a:rPr>
                <a:t>, Tomorrow’s World Today, which will focus on supporting workforce professionals through COVID19 and beyond</a:t>
              </a:r>
            </a:p>
            <a:p>
              <a:pPr marL="342900" indent="-342900" algn="l">
                <a:lnSpc>
                  <a:spcPts val="2953"/>
                </a:lnSpc>
                <a:buFont typeface="Arial" panose="020B0604020202020204" pitchFamily="34" charset="0"/>
                <a:buChar char="•"/>
              </a:pPr>
              <a:r>
                <a:rPr lang="en-US" sz="2109" spc="105" dirty="0" smtClean="0">
                  <a:solidFill>
                    <a:srgbClr val="FFF4FB"/>
                  </a:solidFill>
                  <a:latin typeface="Nunito Sans Bold"/>
                </a:rPr>
                <a:t>The launch of our third ASPIRE business partner </a:t>
              </a:r>
              <a:r>
                <a:rPr lang="en-US" sz="2109" spc="105" dirty="0" err="1" smtClean="0">
                  <a:solidFill>
                    <a:srgbClr val="FFF4FB"/>
                  </a:solidFill>
                  <a:latin typeface="Nunito Sans Bold"/>
                </a:rPr>
                <a:t>programme</a:t>
              </a:r>
              <a:endParaRPr lang="en-US" sz="2109" spc="105" dirty="0" smtClean="0">
                <a:solidFill>
                  <a:srgbClr val="FFF4FB"/>
                </a:solidFill>
                <a:latin typeface="Nunito Sans Bold"/>
              </a:endParaRPr>
            </a:p>
            <a:p>
              <a:pPr marL="342900" indent="-342900" algn="l">
                <a:lnSpc>
                  <a:spcPts val="2953"/>
                </a:lnSpc>
                <a:buFont typeface="Arial" panose="020B0604020202020204" pitchFamily="34" charset="0"/>
                <a:buChar char="•"/>
              </a:pPr>
              <a:r>
                <a:rPr lang="en-US" sz="2109" spc="105" dirty="0" smtClean="0">
                  <a:solidFill>
                    <a:srgbClr val="FFF4FB"/>
                  </a:solidFill>
                  <a:latin typeface="Nunito Sans Bold"/>
                </a:rPr>
                <a:t>An exciting </a:t>
              </a:r>
              <a:r>
                <a:rPr lang="en-US" sz="2109" spc="105" dirty="0" err="1" smtClean="0">
                  <a:solidFill>
                    <a:srgbClr val="FFF4FB"/>
                  </a:solidFill>
                  <a:latin typeface="Nunito Sans Bold"/>
                </a:rPr>
                <a:t>programme</a:t>
              </a:r>
              <a:r>
                <a:rPr lang="en-US" sz="2109" spc="105" dirty="0" smtClean="0">
                  <a:solidFill>
                    <a:srgbClr val="FFF4FB"/>
                  </a:solidFill>
                  <a:latin typeface="Nunito Sans Bold"/>
                </a:rPr>
                <a:t> for year two of the ASPIRE Deputy Workforce Director talent pool</a:t>
              </a:r>
            </a:p>
            <a:p>
              <a:pPr marL="342900" indent="-342900" algn="l">
                <a:lnSpc>
                  <a:spcPts val="2953"/>
                </a:lnSpc>
                <a:buFont typeface="Arial" panose="020B0604020202020204" pitchFamily="34" charset="0"/>
                <a:buChar char="•"/>
              </a:pPr>
              <a:r>
                <a:rPr lang="en-US" sz="2109" spc="105" dirty="0" smtClean="0">
                  <a:solidFill>
                    <a:srgbClr val="FFF4FB"/>
                  </a:solidFill>
                  <a:latin typeface="Nunito Sans Bold"/>
                </a:rPr>
                <a:t>The launch of our </a:t>
              </a:r>
              <a:r>
                <a:rPr lang="en-US" sz="2109" spc="105" dirty="0" err="1" smtClean="0">
                  <a:solidFill>
                    <a:srgbClr val="FFF4FB"/>
                  </a:solidFill>
                  <a:latin typeface="Nunito Sans Bold"/>
                </a:rPr>
                <a:t>indepth</a:t>
              </a:r>
              <a:r>
                <a:rPr lang="en-US" sz="2109" spc="105" dirty="0" smtClean="0">
                  <a:solidFill>
                    <a:srgbClr val="FFF4FB"/>
                  </a:solidFill>
                  <a:latin typeface="Nunito Sans Bold"/>
                </a:rPr>
                <a:t> development initiative, providing </a:t>
              </a:r>
              <a:r>
                <a:rPr lang="en-US" sz="2109" spc="105" dirty="0" err="1" smtClean="0">
                  <a:solidFill>
                    <a:srgbClr val="FFF4FB"/>
                  </a:solidFill>
                  <a:latin typeface="Nunito Sans Bold"/>
                </a:rPr>
                <a:t>organisations</a:t>
              </a:r>
              <a:r>
                <a:rPr lang="en-US" sz="2109" spc="105" dirty="0" smtClean="0">
                  <a:solidFill>
                    <a:srgbClr val="FFF4FB"/>
                  </a:solidFill>
                  <a:latin typeface="Nunito Sans Bold"/>
                </a:rPr>
                <a:t> with the opportunity to commission tailored </a:t>
              </a:r>
              <a:r>
                <a:rPr lang="en-US" sz="2109" spc="105" dirty="0" err="1" smtClean="0">
                  <a:solidFill>
                    <a:srgbClr val="FFF4FB"/>
                  </a:solidFill>
                  <a:latin typeface="Nunito Sans Bold"/>
                </a:rPr>
                <a:t>programmes</a:t>
              </a:r>
              <a:endParaRPr lang="en-US" sz="2109" spc="105" dirty="0" smtClean="0">
                <a:solidFill>
                  <a:srgbClr val="FFF4FB"/>
                </a:solidFill>
                <a:latin typeface="Nunito Sans Bold"/>
              </a:endParaRPr>
            </a:p>
            <a:p>
              <a:pPr marL="342900" indent="-342900" algn="l">
                <a:lnSpc>
                  <a:spcPts val="2953"/>
                </a:lnSpc>
                <a:buFont typeface="Arial" panose="020B0604020202020204" pitchFamily="34" charset="0"/>
                <a:buChar char="•"/>
              </a:pPr>
              <a:r>
                <a:rPr lang="en-US" sz="2109" spc="105" dirty="0" smtClean="0">
                  <a:solidFill>
                    <a:srgbClr val="FFF4FB"/>
                  </a:solidFill>
                  <a:latin typeface="Nunito Sans Bold"/>
                </a:rPr>
                <a:t>Launch of resource hubs to support staff in specialist functions.</a:t>
              </a:r>
            </a:p>
            <a:p>
              <a:pPr marL="342900" indent="-342900" algn="l">
                <a:lnSpc>
                  <a:spcPts val="2953"/>
                </a:lnSpc>
                <a:buFont typeface="Arial" panose="020B0604020202020204" pitchFamily="34" charset="0"/>
                <a:buChar char="•"/>
              </a:pPr>
              <a:r>
                <a:rPr lang="en-US" sz="2109" spc="105" dirty="0" smtClean="0">
                  <a:solidFill>
                    <a:srgbClr val="FFF4FB"/>
                  </a:solidFill>
                  <a:latin typeface="Nunito Sans Bold"/>
                </a:rPr>
                <a:t>The launch of a equality, diversity and inclusion project for the workforce profession</a:t>
              </a:r>
            </a:p>
            <a:p>
              <a:pPr algn="l">
                <a:lnSpc>
                  <a:spcPts val="2953"/>
                </a:lnSpc>
              </a:pPr>
              <a:endParaRPr lang="en-US" sz="2109" spc="105" dirty="0" smtClean="0">
                <a:solidFill>
                  <a:srgbClr val="FFF4FB"/>
                </a:solidFill>
                <a:latin typeface="Nunito Sans Bold"/>
              </a:endParaRPr>
            </a:p>
          </p:txBody>
        </p:sp>
        <p:sp>
          <p:nvSpPr>
            <p:cNvPr id="10" name="TextBox 10"/>
            <p:cNvSpPr txBox="1"/>
            <p:nvPr/>
          </p:nvSpPr>
          <p:spPr>
            <a:xfrm>
              <a:off x="326941" y="732400"/>
              <a:ext cx="8678800" cy="477053"/>
            </a:xfrm>
            <a:prstGeom prst="rect">
              <a:avLst/>
            </a:prstGeom>
          </p:spPr>
          <p:txBody>
            <a:bodyPr lIns="0" tIns="0" rIns="0" bIns="0" rtlCol="0" anchor="t">
              <a:spAutoFit/>
            </a:bodyPr>
            <a:lstStyle/>
            <a:p>
              <a:pPr algn="l">
                <a:lnSpc>
                  <a:spcPts val="3051"/>
                </a:lnSpc>
              </a:pPr>
              <a:endParaRPr lang="en-US" sz="2179" dirty="0">
                <a:solidFill>
                  <a:srgbClr val="FFF4FB"/>
                </a:solidFill>
                <a:latin typeface="Gidol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33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6852" y="-4136364"/>
            <a:ext cx="18114295" cy="18559729"/>
          </a:xfrm>
          <a:prstGeom prst="rect">
            <a:avLst/>
          </a:prstGeom>
        </p:spPr>
      </p:pic>
      <p:grpSp>
        <p:nvGrpSpPr>
          <p:cNvPr id="3" name="Group 3"/>
          <p:cNvGrpSpPr/>
          <p:nvPr/>
        </p:nvGrpSpPr>
        <p:grpSpPr>
          <a:xfrm>
            <a:off x="4888973" y="2019300"/>
            <a:ext cx="8510051" cy="6176039"/>
            <a:chOff x="0" y="-95250"/>
            <a:chExt cx="11346735" cy="8234717"/>
          </a:xfrm>
        </p:grpSpPr>
        <p:sp>
          <p:nvSpPr>
            <p:cNvPr id="4" name="TextBox 4"/>
            <p:cNvSpPr txBox="1"/>
            <p:nvPr/>
          </p:nvSpPr>
          <p:spPr>
            <a:xfrm>
              <a:off x="0" y="-95250"/>
              <a:ext cx="11346735" cy="2383631"/>
            </a:xfrm>
            <a:prstGeom prst="rect">
              <a:avLst/>
            </a:prstGeom>
          </p:spPr>
          <p:txBody>
            <a:bodyPr lIns="0" tIns="0" rIns="0" bIns="0" rtlCol="0" anchor="t">
              <a:spAutoFit/>
            </a:bodyPr>
            <a:lstStyle/>
            <a:p>
              <a:pPr algn="ctr">
                <a:lnSpc>
                  <a:spcPts val="7284"/>
                </a:lnSpc>
              </a:pPr>
              <a:r>
                <a:rPr lang="en-US" sz="5203">
                  <a:solidFill>
                    <a:srgbClr val="FFF4FB"/>
                  </a:solidFill>
                  <a:latin typeface="Norwester"/>
                </a:rPr>
                <a:t>LOOKING FORWARD 2020-21</a:t>
              </a:r>
            </a:p>
            <a:p>
              <a:pPr algn="ctr">
                <a:lnSpc>
                  <a:spcPts val="7284"/>
                </a:lnSpc>
              </a:pPr>
              <a:r>
                <a:rPr lang="en-US" sz="5203">
                  <a:solidFill>
                    <a:srgbClr val="FFF4FB"/>
                  </a:solidFill>
                  <a:latin typeface="Norwester"/>
                </a:rPr>
                <a:t>ASPIRE</a:t>
              </a:r>
            </a:p>
          </p:txBody>
        </p:sp>
        <p:sp>
          <p:nvSpPr>
            <p:cNvPr id="5" name="TextBox 5"/>
            <p:cNvSpPr txBox="1"/>
            <p:nvPr/>
          </p:nvSpPr>
          <p:spPr>
            <a:xfrm>
              <a:off x="1069775" y="3522820"/>
              <a:ext cx="9207184" cy="4616647"/>
            </a:xfrm>
            <a:prstGeom prst="rect">
              <a:avLst/>
            </a:prstGeom>
          </p:spPr>
          <p:txBody>
            <a:bodyPr lIns="0" tIns="0" rIns="0" bIns="0" rtlCol="0" anchor="t">
              <a:spAutoFit/>
            </a:bodyPr>
            <a:lstStyle/>
            <a:p>
              <a:pPr algn="ctr">
                <a:lnSpc>
                  <a:spcPts val="2953"/>
                </a:lnSpc>
              </a:pPr>
              <a:r>
                <a:rPr lang="en-US" sz="2109" spc="105" dirty="0" smtClean="0">
                  <a:solidFill>
                    <a:srgbClr val="FFF4FB"/>
                  </a:solidFill>
                  <a:latin typeface="Nunito"/>
                </a:rPr>
                <a:t>The ASPIRE </a:t>
              </a:r>
              <a:r>
                <a:rPr lang="en-US" sz="2109" spc="105" dirty="0" err="1" smtClean="0">
                  <a:solidFill>
                    <a:srgbClr val="FFF4FB"/>
                  </a:solidFill>
                  <a:latin typeface="Nunito"/>
                </a:rPr>
                <a:t>programmes</a:t>
              </a:r>
              <a:r>
                <a:rPr lang="en-US" sz="2109" spc="105" dirty="0" smtClean="0">
                  <a:solidFill>
                    <a:srgbClr val="FFF4FB"/>
                  </a:solidFill>
                  <a:latin typeface="Nunito"/>
                </a:rPr>
                <a:t> go from strength to strength and it is wonderful to see so many of our alumni progressing into more senior roles and becoming mentors and role models for the talented leaders coming through the pipeline. </a:t>
              </a:r>
            </a:p>
            <a:p>
              <a:pPr algn="ctr">
                <a:lnSpc>
                  <a:spcPts val="2953"/>
                </a:lnSpc>
              </a:pPr>
              <a:endParaRPr lang="en-US" sz="2109" spc="105" dirty="0">
                <a:solidFill>
                  <a:srgbClr val="FFF4FB"/>
                </a:solidFill>
                <a:latin typeface="Nunito"/>
              </a:endParaRPr>
            </a:p>
            <a:p>
              <a:pPr algn="ctr">
                <a:lnSpc>
                  <a:spcPts val="2953"/>
                </a:lnSpc>
              </a:pPr>
              <a:r>
                <a:rPr lang="en-US" sz="2109" spc="105" dirty="0" smtClean="0">
                  <a:solidFill>
                    <a:srgbClr val="FFF4FB"/>
                  </a:solidFill>
                  <a:latin typeface="Nunito"/>
                </a:rPr>
                <a:t>We will be commissioning a third Aspirant Business Partner </a:t>
              </a:r>
              <a:r>
                <a:rPr lang="en-US" sz="2109" spc="105" dirty="0" err="1" smtClean="0">
                  <a:solidFill>
                    <a:srgbClr val="FFF4FB"/>
                  </a:solidFill>
                  <a:latin typeface="Nunito"/>
                </a:rPr>
                <a:t>Programme</a:t>
              </a:r>
              <a:r>
                <a:rPr lang="en-US" sz="2109" spc="105" dirty="0">
                  <a:solidFill>
                    <a:srgbClr val="FFF4FB"/>
                  </a:solidFill>
                  <a:latin typeface="Nunito"/>
                </a:rPr>
                <a:t> </a:t>
              </a:r>
              <a:r>
                <a:rPr lang="en-US" sz="2109" spc="105" dirty="0" smtClean="0">
                  <a:solidFill>
                    <a:srgbClr val="FFF4FB"/>
                  </a:solidFill>
                  <a:latin typeface="Nunito"/>
                </a:rPr>
                <a:t>and deliver Year 2 of our Aspirant Deputy Director Talent Pool.</a:t>
              </a:r>
              <a:endParaRPr lang="en-US" sz="2109" spc="105" dirty="0">
                <a:solidFill>
                  <a:srgbClr val="FFF4FB"/>
                </a:solidFill>
                <a:latin typeface="Nunito"/>
              </a:endParaRPr>
            </a:p>
          </p:txBody>
        </p:sp>
        <p:sp>
          <p:nvSpPr>
            <p:cNvPr id="6" name="AutoShape 6"/>
            <p:cNvSpPr/>
            <p:nvPr/>
          </p:nvSpPr>
          <p:spPr>
            <a:xfrm>
              <a:off x="4581749" y="2632905"/>
              <a:ext cx="2183237" cy="283550"/>
            </a:xfrm>
            <a:prstGeom prst="rect">
              <a:avLst/>
            </a:prstGeom>
            <a:solidFill>
              <a:srgbClr val="00B0F0"/>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1245</Words>
  <Application>Microsoft Office PowerPoint</Application>
  <PresentationFormat>Custom</PresentationFormat>
  <Paragraphs>115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Nunito Sans Bold</vt:lpstr>
      <vt:lpstr>Arial</vt:lpstr>
      <vt:lpstr>Nunito</vt:lpstr>
      <vt:lpstr>Norwester</vt:lpstr>
      <vt:lpstr>League Spartan</vt:lpstr>
      <vt:lpstr>Gidole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Blue Annual Company Report Professional Presentation</dc:title>
  <dc:creator>Lorna Reeves</dc:creator>
  <cp:lastModifiedBy>Reeves Lorna</cp:lastModifiedBy>
  <cp:revision>34</cp:revision>
  <cp:lastPrinted>2020-04-03T14:48:42Z</cp:lastPrinted>
  <dcterms:created xsi:type="dcterms:W3CDTF">2006-08-16T00:00:00Z</dcterms:created>
  <dcterms:modified xsi:type="dcterms:W3CDTF">2020-04-03T14:53:55Z</dcterms:modified>
  <dc:identifier>DAD23mxYZ0M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2bdf7a59-0ebb-4783-afee-1545582a57db</vt:lpwstr>
  </property>
</Properties>
</file>